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handoutMasterIdLst>
    <p:handoutMasterId r:id="rId23"/>
  </p:handoutMasterIdLst>
  <p:sldIdLst>
    <p:sldId id="380" r:id="rId2"/>
    <p:sldId id="406" r:id="rId3"/>
    <p:sldId id="378" r:id="rId4"/>
    <p:sldId id="420" r:id="rId5"/>
    <p:sldId id="405" r:id="rId6"/>
    <p:sldId id="351" r:id="rId7"/>
    <p:sldId id="355" r:id="rId8"/>
    <p:sldId id="356" r:id="rId9"/>
    <p:sldId id="359" r:id="rId10"/>
    <p:sldId id="364" r:id="rId11"/>
    <p:sldId id="369" r:id="rId12"/>
    <p:sldId id="564" r:id="rId13"/>
    <p:sldId id="371" r:id="rId14"/>
    <p:sldId id="374" r:id="rId15"/>
    <p:sldId id="563" r:id="rId16"/>
    <p:sldId id="377" r:id="rId17"/>
    <p:sldId id="384" r:id="rId18"/>
    <p:sldId id="409" r:id="rId19"/>
    <p:sldId id="413" r:id="rId20"/>
    <p:sldId id="566" r:id="rId21"/>
  </p:sldIdLst>
  <p:sldSz cx="9144000" cy="6858000" type="screen4x3"/>
  <p:notesSz cx="6934200" cy="9232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Stewart" initials="JPS" lastIdx="236" clrIdx="0"/>
  <p:cmAuthor id="1" name="JPS" initials="JPS" lastIdx="88" clrIdx="1"/>
  <p:cmAuthor id="2" name="Johnny"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A50021"/>
    <a:srgbClr val="015F85"/>
    <a:srgbClr val="969696"/>
    <a:srgbClr val="C0C0C0"/>
    <a:srgbClr val="DDDDDD"/>
    <a:srgbClr val="B2B2B2"/>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autoAdjust="0"/>
    <p:restoredTop sz="63058" autoAdjust="0"/>
  </p:normalViewPr>
  <p:slideViewPr>
    <p:cSldViewPr snapToObjects="1">
      <p:cViewPr varScale="1">
        <p:scale>
          <a:sx n="44" d="100"/>
          <a:sy n="44" d="100"/>
        </p:scale>
        <p:origin x="352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77" d="100"/>
          <a:sy n="77" d="100"/>
        </p:scale>
        <p:origin x="2600" y="8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82947" name="Rectangle 3"/>
          <p:cNvSpPr>
            <a:spLocks noGrp="1" noChangeArrowheads="1"/>
          </p:cNvSpPr>
          <p:nvPr>
            <p:ph type="dt" sz="quarter" idx="1"/>
          </p:nvPr>
        </p:nvSpPr>
        <p:spPr bwMode="auto">
          <a:xfrm>
            <a:off x="3927475"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82948" name="Rectangle 4"/>
          <p:cNvSpPr>
            <a:spLocks noGrp="1" noChangeArrowheads="1"/>
          </p:cNvSpPr>
          <p:nvPr>
            <p:ph type="ftr" sz="quarter" idx="2"/>
          </p:nvPr>
        </p:nvSpPr>
        <p:spPr bwMode="auto">
          <a:xfrm>
            <a:off x="0"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82949" name="Rectangle 5"/>
          <p:cNvSpPr>
            <a:spLocks noGrp="1" noChangeArrowheads="1"/>
          </p:cNvSpPr>
          <p:nvPr>
            <p:ph type="sldNum" sz="quarter" idx="3"/>
          </p:nvPr>
        </p:nvSpPr>
        <p:spPr bwMode="auto">
          <a:xfrm>
            <a:off x="3927475"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A99C0E63-3FF1-4E39-84D6-5B2DBAEDDDCC}" type="slidenum">
              <a:rPr lang="en-US"/>
              <a:pPr>
                <a:defRPr/>
              </a:pPr>
              <a:t>‹#›</a:t>
            </a:fld>
            <a:endParaRPr lang="en-US" dirty="0"/>
          </a:p>
        </p:txBody>
      </p:sp>
    </p:spTree>
    <p:extLst>
      <p:ext uri="{BB962C8B-B14F-4D97-AF65-F5344CB8AC3E}">
        <p14:creationId xmlns:p14="http://schemas.microsoft.com/office/powerpoint/2010/main" val="3330243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8195" name="Rectangle 3"/>
          <p:cNvSpPr>
            <a:spLocks noGrp="1" noChangeArrowheads="1"/>
          </p:cNvSpPr>
          <p:nvPr>
            <p:ph type="dt" idx="1"/>
          </p:nvPr>
        </p:nvSpPr>
        <p:spPr bwMode="auto">
          <a:xfrm>
            <a:off x="3927475"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277508" name="Rectangle 4"/>
          <p:cNvSpPr>
            <a:spLocks noGrp="1" noRot="1" noChangeAspect="1"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93738" y="4386263"/>
            <a:ext cx="5546725" cy="415448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8199" name="Rectangle 7"/>
          <p:cNvSpPr>
            <a:spLocks noGrp="1" noChangeArrowheads="1"/>
          </p:cNvSpPr>
          <p:nvPr>
            <p:ph type="sldNum" sz="quarter" idx="5"/>
          </p:nvPr>
        </p:nvSpPr>
        <p:spPr bwMode="auto">
          <a:xfrm>
            <a:off x="3927475"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6E347A89-75D7-4122-BAEC-3ADD32AB053A}" type="slidenum">
              <a:rPr lang="en-US"/>
              <a:pPr>
                <a:defRPr/>
              </a:pPr>
              <a:t>‹#›</a:t>
            </a:fld>
            <a:endParaRPr lang="en-US" dirty="0"/>
          </a:p>
        </p:txBody>
      </p:sp>
    </p:spTree>
    <p:extLst>
      <p:ext uri="{BB962C8B-B14F-4D97-AF65-F5344CB8AC3E}">
        <p14:creationId xmlns:p14="http://schemas.microsoft.com/office/powerpoint/2010/main" val="185059265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The Requirements Traceability Matrix is expressly designed to tie each requirement to a particular business need, to ensure extraneous and needless requirements are not incorporated into the project.</a:t>
            </a:r>
            <a:endParaRPr lang="ko-KR" altLang="ko-KR" dirty="0" smtClean="0"/>
          </a:p>
          <a:p>
            <a:endParaRPr lang="ko-KR" altLang="en-US" dirty="0" smtClean="0"/>
          </a:p>
          <a:p>
            <a:endParaRPr lang="en-US" dirty="0"/>
          </a:p>
        </p:txBody>
      </p:sp>
    </p:spTree>
    <p:extLst>
      <p:ext uri="{BB962C8B-B14F-4D97-AF65-F5344CB8AC3E}">
        <p14:creationId xmlns:p14="http://schemas.microsoft.com/office/powerpoint/2010/main" val="1489196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A.  </a:t>
            </a:r>
          </a:p>
          <a:p>
            <a:r>
              <a:rPr lang="en-US" altLang="ko-KR" dirty="0" smtClean="0"/>
              <a:t>The installation of the fountain must at least start before the construction of the lobby can be completed.  This is the rarest of the dependency relationships.  One way to clarify these relationships in your mind is to insert the words “in order” into the phrase, i.e. “start </a:t>
            </a:r>
            <a:r>
              <a:rPr lang="en-US" altLang="ko-KR" i="1" dirty="0" smtClean="0"/>
              <a:t>in order to</a:t>
            </a:r>
            <a:r>
              <a:rPr lang="en-US" altLang="ko-KR" dirty="0" smtClean="0"/>
              <a:t> finish.”  This may help clarify the ordering of tasks in your mind.  </a:t>
            </a:r>
            <a:endParaRPr lang="ko-KR" altLang="ko-KR" dirty="0" smtClean="0"/>
          </a:p>
          <a:p>
            <a:endParaRPr lang="en-US" dirty="0" smtClean="0"/>
          </a:p>
        </p:txBody>
      </p:sp>
    </p:spTree>
    <p:extLst>
      <p:ext uri="{BB962C8B-B14F-4D97-AF65-F5344CB8AC3E}">
        <p14:creationId xmlns:p14="http://schemas.microsoft.com/office/powerpoint/2010/main" val="2565389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A.    </a:t>
            </a:r>
          </a:p>
          <a:p>
            <a:r>
              <a:rPr lang="en-US" altLang="ko-KR" dirty="0" smtClean="0"/>
              <a:t>B, C and D are all items that would be contained in the Project Management Plan.  The Project Charter itself would not be part of the Project Management Plan.</a:t>
            </a:r>
            <a:endParaRPr lang="ko-KR" altLang="ko-KR" dirty="0" smtClean="0"/>
          </a:p>
          <a:p>
            <a:endParaRPr lang="en-US" dirty="0"/>
          </a:p>
        </p:txBody>
      </p:sp>
    </p:spTree>
    <p:extLst>
      <p:ext uri="{BB962C8B-B14F-4D97-AF65-F5344CB8AC3E}">
        <p14:creationId xmlns:p14="http://schemas.microsoft.com/office/powerpoint/2010/main" val="759315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200" dirty="0" smtClean="0"/>
              <a:t>Answer:  A.  </a:t>
            </a:r>
          </a:p>
          <a:p>
            <a:r>
              <a:rPr lang="en-US" altLang="ko-KR" sz="1200" dirty="0" smtClean="0"/>
              <a:t>To perform this calculation, you must first establish the value of one standard deviation, so you subtract the optimistic value from the pessimistic value and divide that result by 6.  Here, that gives you a standard deviation of 4.  Because we need a 99.73% probability, we must allow for 3 standard deviations on each side of our original estimate.  In this case, that results in an 18-42 day range.  Remember, one standard deviation yields a 68.26% probability, two yields a 95.44% probability, and three yields a 99.73% probability.  Six standard deviations, or six </a:t>
            </a:r>
            <a:r>
              <a:rPr lang="en-US" altLang="ko-KR" sz="1200" dirty="0" err="1" smtClean="0"/>
              <a:t>sigmas</a:t>
            </a:r>
            <a:r>
              <a:rPr lang="en-US" altLang="ko-KR" sz="1200" dirty="0" smtClean="0"/>
              <a:t>, yields a 99.999% probability.  You should know the probabilities for one, two, three and six standard deviation (</a:t>
            </a:r>
            <a:r>
              <a:rPr lang="en-US" altLang="ko-KR" sz="1200" dirty="0" err="1" smtClean="0"/>
              <a:t>sigmas</a:t>
            </a:r>
            <a:r>
              <a:rPr lang="en-US" altLang="ko-KR" sz="1200" dirty="0" smtClean="0"/>
              <a:t>) for the exam.</a:t>
            </a:r>
            <a:endParaRPr lang="ko-KR" altLang="ko-KR" sz="1200" dirty="0" smtClean="0"/>
          </a:p>
          <a:p>
            <a:endParaRPr lang="en-US" dirty="0" smtClean="0"/>
          </a:p>
          <a:p>
            <a:endParaRPr lang="en-US" dirty="0"/>
          </a:p>
        </p:txBody>
      </p:sp>
    </p:spTree>
    <p:extLst>
      <p:ext uri="{BB962C8B-B14F-4D97-AF65-F5344CB8AC3E}">
        <p14:creationId xmlns:p14="http://schemas.microsoft.com/office/powerpoint/2010/main" val="4225922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A.  </a:t>
            </a:r>
          </a:p>
          <a:p>
            <a:r>
              <a:rPr lang="en-US" altLang="ko-KR" dirty="0" smtClean="0"/>
              <a:t>PDM displays the activity in the box (or node) and the arrow indicates the dependency.  Answer A describes Activity on Arrow, or Arrow Diagramming Method, which is a lesser used method that would only allow for finish to start dependencies to be shown, and which shows the activity on the arrow instead of in the node.  </a:t>
            </a:r>
            <a:endParaRPr lang="ko-KR" altLang="ko-KR" dirty="0" smtClean="0"/>
          </a:p>
          <a:p>
            <a:endParaRPr lang="en-US" dirty="0" smtClean="0"/>
          </a:p>
          <a:p>
            <a:endParaRPr lang="en-US" dirty="0"/>
          </a:p>
        </p:txBody>
      </p:sp>
    </p:spTree>
    <p:extLst>
      <p:ext uri="{BB962C8B-B14F-4D97-AF65-F5344CB8AC3E}">
        <p14:creationId xmlns:p14="http://schemas.microsoft.com/office/powerpoint/2010/main" val="3766444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These are the three items contained in the Project SOW.  Note that it is important for the project manager to have some sense of the company’s big-picture strategic plan in order to be the most effective.  B is wrong because the SOW need not list all key stakeholders – indeed, they may not have all been identified at this very early phase (though the PM should be working hard to identify all of them).  Note the scope statement listed in (D) would not yet have been created at this early phase.</a:t>
            </a:r>
          </a:p>
          <a:p>
            <a:endParaRPr lang="en-US" dirty="0"/>
          </a:p>
        </p:txBody>
      </p:sp>
    </p:spTree>
    <p:extLst>
      <p:ext uri="{BB962C8B-B14F-4D97-AF65-F5344CB8AC3E}">
        <p14:creationId xmlns:p14="http://schemas.microsoft.com/office/powerpoint/2010/main" val="70445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Because A and B refer to actual written documents, they are considered Organizational Process Assets.  D is a technique used in project planning and thus is neither an EEF nor an OPA.</a:t>
            </a:r>
            <a:endParaRPr lang="ko-KR" altLang="ko-KR" dirty="0" smtClean="0"/>
          </a:p>
          <a:p>
            <a:endParaRPr lang="en-US" dirty="0"/>
          </a:p>
        </p:txBody>
      </p:sp>
    </p:spTree>
    <p:extLst>
      <p:ext uri="{BB962C8B-B14F-4D97-AF65-F5344CB8AC3E}">
        <p14:creationId xmlns:p14="http://schemas.microsoft.com/office/powerpoint/2010/main" val="300249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The opposite is true with respect to A and B.  D is incorrect because costs are highest near the middle of the project, as the level of work hits its peak.  This is shown using an S-curve.</a:t>
            </a:r>
            <a:endParaRPr lang="ko-KR" altLang="ko-KR" dirty="0" smtClean="0"/>
          </a:p>
          <a:p>
            <a:endParaRPr lang="ko-KR" altLang="en-US" dirty="0" smtClean="0"/>
          </a:p>
          <a:p>
            <a:endParaRPr lang="en-US" dirty="0"/>
          </a:p>
        </p:txBody>
      </p:sp>
    </p:spTree>
    <p:extLst>
      <p:ext uri="{BB962C8B-B14F-4D97-AF65-F5344CB8AC3E}">
        <p14:creationId xmlns:p14="http://schemas.microsoft.com/office/powerpoint/2010/main" val="367754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The project sponsor, being both a key stakeholder and the source of funding, would be the best person of the options listed to sign off on the project charter.  The project charter should be signed by someone independent of the project team, ruling out (A) and (B).  D is incorrect because, while some key stakeholders may well sign the charter, there are too many potential stakeholders for this to be feasible or useful.</a:t>
            </a:r>
            <a:endParaRPr lang="ko-KR" altLang="ko-KR" dirty="0" smtClean="0"/>
          </a:p>
          <a:p>
            <a:endParaRPr lang="ko-KR" altLang="en-US" dirty="0" smtClean="0"/>
          </a:p>
          <a:p>
            <a:endParaRPr lang="en-US" dirty="0"/>
          </a:p>
        </p:txBody>
      </p:sp>
    </p:spTree>
    <p:extLst>
      <p:ext uri="{BB962C8B-B14F-4D97-AF65-F5344CB8AC3E}">
        <p14:creationId xmlns:p14="http://schemas.microsoft.com/office/powerpoint/2010/main" val="218992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C is the best answer because it is the most inclusive.  D is incorrect – the presence of a third-party contractor, in and of itself, should not materially limit project management options, though it could affect other constraints such as budget and scheduling.  In any event, it does not incorporate the 3 very important constraints set out in C.</a:t>
            </a:r>
            <a:endParaRPr lang="ko-KR" altLang="ko-KR" dirty="0" smtClean="0"/>
          </a:p>
          <a:p>
            <a:endParaRPr lang="ko-KR" altLang="en-US" dirty="0" smtClean="0"/>
          </a:p>
          <a:p>
            <a:endParaRPr lang="en-US" dirty="0"/>
          </a:p>
        </p:txBody>
      </p:sp>
    </p:spTree>
    <p:extLst>
      <p:ext uri="{BB962C8B-B14F-4D97-AF65-F5344CB8AC3E}">
        <p14:creationId xmlns:p14="http://schemas.microsoft.com/office/powerpoint/2010/main" val="369665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C.  </a:t>
            </a:r>
          </a:p>
          <a:p>
            <a:r>
              <a:rPr lang="en-US" altLang="ko-KR" dirty="0" smtClean="0"/>
              <a:t>Develop Project Management Plan involves identifying and documenting the processes which will be used to manage the project.  It is the first step in the planning process, however, the outputs of later planning processes will be incorporated back into the Project Management Plan.  Thus, the Project Management Plan begins as a relatively “bare-bones” document, but becomes more comprehensive as the other planning processes are completed.  </a:t>
            </a:r>
            <a:endParaRPr lang="ko-KR" altLang="ko-KR" dirty="0" smtClean="0"/>
          </a:p>
          <a:p>
            <a:endParaRPr lang="en-US" dirty="0"/>
          </a:p>
        </p:txBody>
      </p:sp>
    </p:spTree>
    <p:extLst>
      <p:ext uri="{BB962C8B-B14F-4D97-AF65-F5344CB8AC3E}">
        <p14:creationId xmlns:p14="http://schemas.microsoft.com/office/powerpoint/2010/main" val="195229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
            </a:r>
            <a:endParaRPr lang="en-US" dirty="0"/>
          </a:p>
        </p:txBody>
      </p:sp>
    </p:spTree>
    <p:extLst>
      <p:ext uri="{BB962C8B-B14F-4D97-AF65-F5344CB8AC3E}">
        <p14:creationId xmlns:p14="http://schemas.microsoft.com/office/powerpoint/2010/main" val="3740357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B. </a:t>
            </a:r>
          </a:p>
          <a:p>
            <a:r>
              <a:rPr lang="en-US" altLang="ko-KR" dirty="0" smtClean="0"/>
              <a:t>Determining which processes and process groups to be employed in a given project is called tailoring.  In general, all five process groups should be applied to projects, though in some smaller projects, tailoring allows the project manager to bypass some processes which may not be needed.  For the exam, do not assume that any processes or process groups should be bypassed, but you should know about tailoring nonetheless.</a:t>
            </a:r>
            <a:endParaRPr lang="ko-KR" altLang="ko-KR" dirty="0" smtClean="0"/>
          </a:p>
          <a:p>
            <a:endParaRPr lang="ko-KR" altLang="en-US" dirty="0" smtClean="0"/>
          </a:p>
          <a:p>
            <a:endParaRPr lang="en-US" dirty="0"/>
          </a:p>
        </p:txBody>
      </p:sp>
    </p:spTree>
    <p:extLst>
      <p:ext uri="{BB962C8B-B14F-4D97-AF65-F5344CB8AC3E}">
        <p14:creationId xmlns:p14="http://schemas.microsoft.com/office/powerpoint/2010/main" val="108824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D.  </a:t>
            </a:r>
          </a:p>
          <a:p>
            <a:r>
              <a:rPr lang="en-US" altLang="ko-KR" dirty="0" smtClean="0"/>
              <a:t>Develop Project Management Plan belongs to the Integration Management knowledge area, while the remaining choices all fall within scope management.</a:t>
            </a:r>
            <a:endParaRPr lang="ko-KR" altLang="ko-KR" dirty="0" smtClean="0"/>
          </a:p>
          <a:p>
            <a:r>
              <a:rPr lang="en-US" altLang="ko-KR" dirty="0" smtClean="0"/>
              <a:t> </a:t>
            </a:r>
            <a:endParaRPr lang="ko-KR" altLang="ko-KR" dirty="0" smtClean="0"/>
          </a:p>
          <a:p>
            <a:endParaRPr lang="en-US" dirty="0"/>
          </a:p>
        </p:txBody>
      </p:sp>
    </p:spTree>
    <p:extLst>
      <p:ext uri="{BB962C8B-B14F-4D97-AF65-F5344CB8AC3E}">
        <p14:creationId xmlns:p14="http://schemas.microsoft.com/office/powerpoint/2010/main" val="3567089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t>
            </a:r>
            <a:endParaRPr lang="en-US" dirty="0"/>
          </a:p>
        </p:txBody>
      </p:sp>
    </p:spTree>
    <p:extLst>
      <p:ext uri="{BB962C8B-B14F-4D97-AF65-F5344CB8AC3E}">
        <p14:creationId xmlns:p14="http://schemas.microsoft.com/office/powerpoint/2010/main" val="3547136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B.  </a:t>
            </a:r>
          </a:p>
          <a:p>
            <a:r>
              <a:rPr lang="en-US" sz="1200" kern="1200" dirty="0" smtClean="0">
                <a:solidFill>
                  <a:schemeClr val="tx1"/>
                </a:solidFill>
                <a:effectLst/>
                <a:latin typeface="Arial" charset="0"/>
                <a:ea typeface="+mn-ea"/>
                <a:cs typeface="+mn-cs"/>
              </a:rPr>
              <a:t>The two outputs from Collect Requirements are the Requirements Documentation, and the Requirements Traceability Matrix.  </a:t>
            </a:r>
            <a:r>
              <a:rPr lang="en-US" sz="1200" kern="1200" smtClean="0">
                <a:solidFill>
                  <a:schemeClr val="tx1"/>
                </a:solidFill>
                <a:effectLst/>
                <a:latin typeface="Arial" charset="0"/>
                <a:ea typeface="+mn-ea"/>
                <a:cs typeface="+mn-cs"/>
              </a:rPr>
              <a:t>Stakeholder Management Plan is an output from Plan Stakeholder Management; Project Scope Statement is an output from Define Scope; the WBS is an output of Create WBS.</a:t>
            </a:r>
            <a:endParaRPr lang="ko-KR" altLang="en-US" dirty="0" smtClean="0"/>
          </a:p>
          <a:p>
            <a:endParaRPr lang="en-US" dirty="0"/>
          </a:p>
        </p:txBody>
      </p:sp>
    </p:spTree>
    <p:extLst>
      <p:ext uri="{BB962C8B-B14F-4D97-AF65-F5344CB8AC3E}">
        <p14:creationId xmlns:p14="http://schemas.microsoft.com/office/powerpoint/2010/main" val="1219944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200" dirty="0" smtClean="0"/>
              <a:t>Answer:  A.  </a:t>
            </a:r>
          </a:p>
          <a:p>
            <a:r>
              <a:rPr lang="en-US" altLang="ko-KR" sz="1200" dirty="0" smtClean="0"/>
              <a:t>The Project Scope Statement would state what the desired outcomes or deliverables were, and describe what work will be done to attain them.  The Project Charter would speak broadly about this, but the Scope Statement is much better defined and detailed.  The Requirements Documentation would not be nearly as helpful, since it documents requirements for the final product or outcome, but does not describe the outcome itself the way the Scope Statement does.  There is no Deliverables Management Plan, so D is wrong.</a:t>
            </a:r>
            <a:endParaRPr lang="ko-KR" altLang="ko-KR" sz="1200" dirty="0" smtClean="0"/>
          </a:p>
          <a:p>
            <a:endParaRPr lang="en-US" dirty="0" smtClean="0"/>
          </a:p>
          <a:p>
            <a:endParaRPr lang="en-US" dirty="0"/>
          </a:p>
        </p:txBody>
      </p:sp>
    </p:spTree>
    <p:extLst>
      <p:ext uri="{BB962C8B-B14F-4D97-AF65-F5344CB8AC3E}">
        <p14:creationId xmlns:p14="http://schemas.microsoft.com/office/powerpoint/2010/main" val="3546359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200" dirty="0" smtClean="0"/>
              <a:t>Answer:  B.  </a:t>
            </a:r>
          </a:p>
          <a:p>
            <a:r>
              <a:rPr lang="en-US" altLang="ko-KR" sz="1200" dirty="0" smtClean="0"/>
              <a:t>Crashing, or adding more resources to the project, is the appropriate response here, as time is the primary constraint and budget comes second.  Fast-tracking, or performing otherwise sequential activities in parallel, would not be best here because the risk of defects increases and the product must be bug-free.  Crashing is hard on the budget, but here budget is subordinate to time and quality in terms of your constraints.  C is not specific enough – A and B are both methods for compressing the schedule.  D could perhaps be used as a last resort, but you should clearly look to schedule compression techniques first.</a:t>
            </a:r>
            <a:endParaRPr lang="ko-KR" altLang="ko-KR" sz="1200" dirty="0" smtClean="0"/>
          </a:p>
          <a:p>
            <a:endParaRPr lang="en-US" dirty="0" smtClean="0"/>
          </a:p>
          <a:p>
            <a:r>
              <a:rPr lang="en-US" dirty="0" smtClean="0"/>
              <a:t>- You can’t </a:t>
            </a:r>
            <a:r>
              <a:rPr lang="en-US" dirty="0" err="1" smtClean="0"/>
              <a:t>fasttrack</a:t>
            </a:r>
            <a:r>
              <a:rPr lang="en-US" baseline="0" dirty="0" smtClean="0"/>
              <a:t> because you’re already concerned about quality</a:t>
            </a:r>
            <a:endParaRPr lang="en-US" dirty="0" smtClean="0"/>
          </a:p>
          <a:p>
            <a:endParaRPr lang="en-US" dirty="0"/>
          </a:p>
        </p:txBody>
      </p:sp>
    </p:spTree>
    <p:extLst>
      <p:ext uri="{BB962C8B-B14F-4D97-AF65-F5344CB8AC3E}">
        <p14:creationId xmlns:p14="http://schemas.microsoft.com/office/powerpoint/2010/main" val="781268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smtClean="0"/>
              <a:t>Answer:  D.  </a:t>
            </a:r>
          </a:p>
          <a:p>
            <a:r>
              <a:rPr lang="en-US" altLang="ko-KR" dirty="0" smtClean="0"/>
              <a:t>The Resource Calendar will show which resources are available for use on your project as well as the time in which they are available.  This includes both human resources and other resources as well.  Note that B and C are inapplicable here.  They deal with requirements for the end-product itself, which should not be confused with things you require in order to reach the end-product.  </a:t>
            </a:r>
            <a:endParaRPr lang="ko-KR" altLang="ko-KR" dirty="0" smtClean="0"/>
          </a:p>
          <a:p>
            <a:endParaRPr lang="en-US" dirty="0" smtClean="0"/>
          </a:p>
          <a:p>
            <a:endParaRPr lang="en-US" dirty="0"/>
          </a:p>
        </p:txBody>
      </p:sp>
    </p:spTree>
    <p:extLst>
      <p:ext uri="{BB962C8B-B14F-4D97-AF65-F5344CB8AC3E}">
        <p14:creationId xmlns:p14="http://schemas.microsoft.com/office/powerpoint/2010/main" val="347858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t>
            </a:r>
            <a:endParaRPr lang="en-US" dirty="0"/>
          </a:p>
        </p:txBody>
      </p:sp>
    </p:spTree>
    <p:extLst>
      <p:ext uri="{BB962C8B-B14F-4D97-AF65-F5344CB8AC3E}">
        <p14:creationId xmlns:p14="http://schemas.microsoft.com/office/powerpoint/2010/main" val="2125443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rot="16200000">
            <a:off x="3200400" y="-1600200"/>
            <a:ext cx="2743200" cy="9144000"/>
          </a:xfrm>
          <a:prstGeom prst="rect">
            <a:avLst/>
          </a:prstGeom>
          <a:solidFill>
            <a:srgbClr val="015F85"/>
          </a:solidFill>
          <a:ln w="9525" algn="ctr">
            <a:noFill/>
            <a:miter lim="800000"/>
            <a:headEnd/>
            <a:tailEnd/>
          </a:ln>
          <a:effectLst/>
        </p:spPr>
        <p:txBody>
          <a:bodyPr wrap="none" lIns="73025" tIns="36512" rIns="73025" bIns="36512" anchor="ctr"/>
          <a:lstStyle/>
          <a:p>
            <a:pPr>
              <a:defRPr/>
            </a:pPr>
            <a:endParaRPr lang="en-US" dirty="0"/>
          </a:p>
        </p:txBody>
      </p:sp>
      <p:sp>
        <p:nvSpPr>
          <p:cNvPr id="5" name="Rectangle 5"/>
          <p:cNvSpPr>
            <a:spLocks noChangeArrowheads="1"/>
          </p:cNvSpPr>
          <p:nvPr/>
        </p:nvSpPr>
        <p:spPr bwMode="auto">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p>
            <a:pPr algn="r" defTabSz="814388" eaLnBrk="0" hangingPunct="0">
              <a:defRPr/>
            </a:pPr>
            <a:fld id="{0FA9C6D9-E111-496D-A5F1-A41E16909595}" type="slidenum">
              <a:rPr lang="en-US" sz="1000">
                <a:solidFill>
                  <a:srgbClr val="1C1C1C"/>
                </a:solidFill>
              </a:rPr>
              <a:pPr algn="r" defTabSz="814388" eaLnBrk="0" hangingPunct="0">
                <a:defRPr/>
              </a:pPr>
              <a:t>‹#›</a:t>
            </a:fld>
            <a:endParaRPr lang="en-US" sz="1000" dirty="0">
              <a:solidFill>
                <a:srgbClr val="1C1C1C"/>
              </a:solidFill>
            </a:endParaRPr>
          </a:p>
        </p:txBody>
      </p:sp>
      <p:sp>
        <p:nvSpPr>
          <p:cNvPr id="4118" name="Rectangle 22"/>
          <p:cNvSpPr>
            <a:spLocks noGrp="1" noChangeArrowheads="1"/>
          </p:cNvSpPr>
          <p:nvPr>
            <p:ph type="ctrTitle"/>
          </p:nvPr>
        </p:nvSpPr>
        <p:spPr bwMode="white">
          <a:xfrm>
            <a:off x="650875" y="2557463"/>
            <a:ext cx="3768725" cy="830262"/>
          </a:xfrm>
          <a:prstGeom prst="rect">
            <a:avLst/>
          </a:prstGeom>
          <a:ln/>
        </p:spPr>
        <p:txBody>
          <a:bodyPr anchor="ctr"/>
          <a:lstStyle>
            <a:lvl1pPr>
              <a:defRPr sz="3000" b="0">
                <a:solidFill>
                  <a:srgbClr val="FFFFFF"/>
                </a:solidFill>
              </a:defRPr>
            </a:lvl1pPr>
          </a:lstStyle>
          <a:p>
            <a:r>
              <a:rPr lang="en-US"/>
              <a:t>Click To Edit Master Title Style</a:t>
            </a:r>
          </a:p>
        </p:txBody>
      </p:sp>
      <p:sp>
        <p:nvSpPr>
          <p:cNvPr id="4119" name="Rectangle 23"/>
          <p:cNvSpPr>
            <a:spLocks noGrp="1" noChangeArrowheads="1"/>
          </p:cNvSpPr>
          <p:nvPr>
            <p:ph type="subTitle" idx="1"/>
          </p:nvPr>
        </p:nvSpPr>
        <p:spPr>
          <a:xfrm>
            <a:off x="650875" y="4733925"/>
            <a:ext cx="6940550" cy="419100"/>
          </a:xfrm>
          <a:prstGeom prst="rect">
            <a:avLst/>
          </a:prstGeom>
          <a:ln/>
        </p:spPr>
        <p:txBody>
          <a:bodyPr/>
          <a:lstStyle>
            <a:lvl1pPr marL="0" indent="0">
              <a:lnSpc>
                <a:spcPct val="90000"/>
              </a:lnSpc>
              <a:buFont typeface="Wingdings" pitchFamily="2" charset="2"/>
              <a:buNone/>
              <a:defRPr sz="2000" b="1">
                <a:solidFill>
                  <a:schemeClr val="bg2"/>
                </a:solidFill>
              </a:defRPr>
            </a:lvl1pPr>
          </a:lstStyle>
          <a:p>
            <a:r>
              <a:rPr lang="en-US"/>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638" y="533400"/>
            <a:ext cx="7940675" cy="3581400"/>
          </a:xfrm>
          <a:prstGeom prst="rect">
            <a:avLst/>
          </a:prstGeom>
        </p:spPr>
        <p:txBody>
          <a:bodyPr/>
          <a:lstStyle>
            <a:lvl1pPr marL="0" indent="0">
              <a:buNone/>
              <a:defRPr sz="1800"/>
            </a:lvl1pPr>
            <a:lvl2pPr marL="858838" indent="-457200">
              <a:buFont typeface="+mj-lt"/>
              <a:buAutoNum type="alphaLcParenR"/>
              <a:defRPr sz="1800"/>
            </a:lvl2pPr>
          </a:lstStyle>
          <a:p>
            <a:pPr lvl="0"/>
            <a:r>
              <a:rPr lang="en-US" dirty="0" smtClean="0"/>
              <a:t>Click to edit Master text styles</a:t>
            </a:r>
          </a:p>
          <a:p>
            <a:pPr lvl="1"/>
            <a:r>
              <a:rPr lang="en-US" dirty="0" smtClean="0"/>
              <a:t>A</a:t>
            </a:r>
          </a:p>
          <a:p>
            <a:pPr lvl="1"/>
            <a:r>
              <a:rPr lang="en-US" dirty="0" smtClean="0"/>
              <a:t>B</a:t>
            </a:r>
          </a:p>
          <a:p>
            <a:pPr lvl="1"/>
            <a:r>
              <a:rPr lang="en-US" dirty="0" smtClean="0"/>
              <a:t>C</a:t>
            </a:r>
          </a:p>
          <a:p>
            <a:pPr lvl="1"/>
            <a:r>
              <a:rPr lang="en-US" dirty="0" smtClean="0"/>
              <a:t>D</a:t>
            </a:r>
          </a:p>
        </p:txBody>
      </p:sp>
      <p:sp>
        <p:nvSpPr>
          <p:cNvPr id="4" name="Content Placeholder 2"/>
          <p:cNvSpPr>
            <a:spLocks noGrp="1"/>
          </p:cNvSpPr>
          <p:nvPr>
            <p:ph idx="10" hasCustomPrompt="1"/>
          </p:nvPr>
        </p:nvSpPr>
        <p:spPr>
          <a:xfrm>
            <a:off x="669925" y="4191000"/>
            <a:ext cx="7940675" cy="2362200"/>
          </a:xfrm>
          <a:prstGeom prst="rect">
            <a:avLst/>
          </a:prstGeom>
        </p:spPr>
        <p:txBody>
          <a:bodyPr/>
          <a:lstStyle>
            <a:lvl1pPr marL="0" indent="0">
              <a:buNone/>
              <a:defRPr sz="1800" baseline="0"/>
            </a:lvl1pPr>
            <a:lvl2pPr marL="231775" indent="6350">
              <a:buNone/>
              <a:defRPr sz="1800"/>
            </a:lvl2pPr>
            <a:lvl3pPr>
              <a:buFont typeface="Arial" pitchFamily="34" charset="0"/>
              <a:buNone/>
              <a:defRPr sz="1800"/>
            </a:lvl3pPr>
            <a:lvl4pPr>
              <a:buFont typeface="Arial" pitchFamily="34" charset="0"/>
              <a:buNone/>
              <a:defRPr sz="1800"/>
            </a:lvl4pPr>
            <a:lvl5pPr>
              <a:buFont typeface="Arial" pitchFamily="34" charset="0"/>
              <a:buNone/>
              <a:defRPr sz="1800"/>
            </a:lvl5pPr>
          </a:lstStyle>
          <a:p>
            <a:pPr lvl="0"/>
            <a:r>
              <a:rPr lang="en-US" dirty="0" smtClean="0"/>
              <a:t>Explanation</a:t>
            </a:r>
          </a:p>
          <a:p>
            <a:pPr lvl="1"/>
            <a:r>
              <a:rPr lang="en-US" dirty="0" smtClean="0"/>
              <a:t>Second level</a:t>
            </a:r>
          </a:p>
        </p:txBody>
      </p:sp>
      <p:sp>
        <p:nvSpPr>
          <p:cNvPr id="7" name="Rectangle 5"/>
          <p:cNvSpPr>
            <a:spLocks noChangeArrowheads="1"/>
          </p:cNvSpPr>
          <p:nvPr userDrawn="1"/>
        </p:nvSpPr>
        <p:spPr bwMode="auto">
          <a:xfrm>
            <a:off x="152400" y="515274"/>
            <a:ext cx="554638" cy="359923"/>
          </a:xfrm>
          <a:prstGeom prst="rect">
            <a:avLst/>
          </a:prstGeom>
          <a:noFill/>
          <a:ln w="9525" algn="ctr">
            <a:noFill/>
            <a:miter lim="800000"/>
            <a:headEnd/>
            <a:tailEnd/>
          </a:ln>
          <a:effectLst/>
        </p:spPr>
        <p:txBody>
          <a:bodyPr wrap="square" lIns="82124" tIns="41061" rIns="82124" bIns="41061" anchor="b">
            <a:spAutoFit/>
          </a:bodyPr>
          <a:lstStyle/>
          <a:p>
            <a:pPr algn="r" defTabSz="814388" eaLnBrk="0" hangingPunct="0">
              <a:defRPr/>
            </a:pPr>
            <a:fld id="{0FA9C6D9-E111-496D-A5F1-A41E16909595}" type="slidenum">
              <a:rPr lang="en-US" sz="1800" b="1">
                <a:solidFill>
                  <a:srgbClr val="1C1C1C"/>
                </a:solidFill>
              </a:rPr>
              <a:pPr algn="r" defTabSz="814388" eaLnBrk="0" hangingPunct="0">
                <a:defRPr/>
              </a:pPr>
              <a:t>‹#›</a:t>
            </a:fld>
            <a:endParaRPr lang="en-US" sz="1800" b="1" dirty="0">
              <a:solidFill>
                <a:srgbClr val="1C1C1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8" name="Rectangle 6"/>
          <p:cNvSpPr>
            <a:spLocks noChangeArrowheads="1"/>
          </p:cNvSpPr>
          <p:nvPr/>
        </p:nvSpPr>
        <p:spPr bwMode="auto">
          <a:xfrm>
            <a:off x="152400" y="6669088"/>
            <a:ext cx="962025" cy="188912"/>
          </a:xfrm>
          <a:prstGeom prst="rect">
            <a:avLst/>
          </a:prstGeom>
          <a:noFill/>
          <a:ln w="9525">
            <a:noFill/>
            <a:miter lim="800000"/>
            <a:headEnd/>
            <a:tailEnd/>
          </a:ln>
          <a:effectLst/>
        </p:spPr>
        <p:txBody>
          <a:bodyPr lIns="82124" tIns="41061" rIns="82124" bIns="41061" anchor="b">
            <a:spAutoFit/>
          </a:bodyPr>
          <a:lstStyle/>
          <a:p>
            <a:pPr defTabSz="814388" eaLnBrk="0" hangingPunct="0">
              <a:defRPr/>
            </a:pPr>
            <a:endParaRPr lang="en-US" sz="700" dirty="0">
              <a:solidFill>
                <a:srgbClr val="D3D3D3"/>
              </a:solidFill>
            </a:endParaRPr>
          </a:p>
        </p:txBody>
      </p:sp>
      <p:sp>
        <p:nvSpPr>
          <p:cNvPr id="3079" name="Rectangle 7"/>
          <p:cNvSpPr>
            <a:spLocks noChangeArrowheads="1"/>
          </p:cNvSpPr>
          <p:nvPr/>
        </p:nvSpPr>
        <p:spPr bwMode="auto">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p>
            <a:pPr algn="r" defTabSz="814388" eaLnBrk="0" hangingPunct="0">
              <a:defRPr/>
            </a:pPr>
            <a:fld id="{4B9E0B15-8E2E-4F8E-AFEB-AB2A6280132C}" type="slidenum">
              <a:rPr lang="en-US" sz="1000">
                <a:solidFill>
                  <a:srgbClr val="1C1C1C"/>
                </a:solidFill>
              </a:rPr>
              <a:pPr algn="r" defTabSz="814388" eaLnBrk="0" hangingPunct="0">
                <a:defRPr/>
              </a:pPr>
              <a:t>‹#›</a:t>
            </a:fld>
            <a:endParaRPr lang="en-US" sz="1000" dirty="0">
              <a:solidFill>
                <a:srgbClr val="1C1C1C"/>
              </a:solidFill>
            </a:endParaRPr>
          </a:p>
        </p:txBody>
      </p:sp>
    </p:spTree>
  </p:cSld>
  <p:clrMap bg1="lt1" tx1="dk1" bg2="lt2" tx2="dk2" accent1="accent1" accent2="accent2" accent3="accent3" accent4="accent4" accent5="accent5" accent6="accent6" hlink="hlink" folHlink="folHlink"/>
  <p:sldLayoutIdLst>
    <p:sldLayoutId id="2147484177" r:id="rId1"/>
    <p:sldLayoutId id="2147484155" r:id="rId2"/>
    <p:sldLayoutId id="2147484160" r:id="rId3"/>
  </p:sldLayoutIdLst>
  <p:timing>
    <p:tnLst>
      <p:par>
        <p:cTn id="1" dur="indefinite" restart="never" nodeType="tmRoot"/>
      </p:par>
    </p:tnLst>
  </p:timing>
  <p:hf sldNum="0" hdr="0" ftr="0" dt="0"/>
  <p:txStyles>
    <p:titleStyle>
      <a:lvl1pPr algn="l" defTabSz="814388" rtl="0" eaLnBrk="0" fontAlgn="base" hangingPunct="0">
        <a:lnSpc>
          <a:spcPct val="90000"/>
        </a:lnSpc>
        <a:spcBef>
          <a:spcPct val="0"/>
        </a:spcBef>
        <a:spcAft>
          <a:spcPct val="0"/>
        </a:spcAft>
        <a:defRPr sz="3200" b="1">
          <a:solidFill>
            <a:schemeClr val="tx2"/>
          </a:solidFill>
          <a:latin typeface="+mj-lt"/>
          <a:ea typeface="+mj-ea"/>
          <a:cs typeface="+mj-cs"/>
        </a:defRPr>
      </a:lvl1pPr>
      <a:lvl2pPr algn="l" defTabSz="814388" rtl="0" eaLnBrk="0" fontAlgn="base" hangingPunct="0">
        <a:lnSpc>
          <a:spcPct val="90000"/>
        </a:lnSpc>
        <a:spcBef>
          <a:spcPct val="0"/>
        </a:spcBef>
        <a:spcAft>
          <a:spcPct val="0"/>
        </a:spcAft>
        <a:defRPr sz="3200" b="1">
          <a:solidFill>
            <a:schemeClr val="tx2"/>
          </a:solidFill>
          <a:latin typeface="Arial" charset="0"/>
        </a:defRPr>
      </a:lvl2pPr>
      <a:lvl3pPr algn="l" defTabSz="814388" rtl="0" eaLnBrk="0" fontAlgn="base" hangingPunct="0">
        <a:lnSpc>
          <a:spcPct val="90000"/>
        </a:lnSpc>
        <a:spcBef>
          <a:spcPct val="0"/>
        </a:spcBef>
        <a:spcAft>
          <a:spcPct val="0"/>
        </a:spcAft>
        <a:defRPr sz="3200" b="1">
          <a:solidFill>
            <a:schemeClr val="tx2"/>
          </a:solidFill>
          <a:latin typeface="Arial" charset="0"/>
        </a:defRPr>
      </a:lvl3pPr>
      <a:lvl4pPr algn="l" defTabSz="814388" rtl="0" eaLnBrk="0" fontAlgn="base" hangingPunct="0">
        <a:lnSpc>
          <a:spcPct val="90000"/>
        </a:lnSpc>
        <a:spcBef>
          <a:spcPct val="0"/>
        </a:spcBef>
        <a:spcAft>
          <a:spcPct val="0"/>
        </a:spcAft>
        <a:defRPr sz="3200" b="1">
          <a:solidFill>
            <a:schemeClr val="tx2"/>
          </a:solidFill>
          <a:latin typeface="Arial" charset="0"/>
        </a:defRPr>
      </a:lvl4pPr>
      <a:lvl5pPr algn="l" defTabSz="814388" rtl="0" eaLnBrk="0" fontAlgn="base" hangingPunct="0">
        <a:lnSpc>
          <a:spcPct val="90000"/>
        </a:lnSpc>
        <a:spcBef>
          <a:spcPct val="0"/>
        </a:spcBef>
        <a:spcAft>
          <a:spcPct val="0"/>
        </a:spcAft>
        <a:defRPr sz="3200" b="1">
          <a:solidFill>
            <a:schemeClr val="tx2"/>
          </a:solidFill>
          <a:latin typeface="Arial" charset="0"/>
        </a:defRPr>
      </a:lvl5pPr>
      <a:lvl6pPr marL="457200" algn="l" defTabSz="814388" rtl="0" fontAlgn="base">
        <a:lnSpc>
          <a:spcPct val="90000"/>
        </a:lnSpc>
        <a:spcBef>
          <a:spcPct val="0"/>
        </a:spcBef>
        <a:spcAft>
          <a:spcPct val="0"/>
        </a:spcAft>
        <a:defRPr sz="3200" b="1">
          <a:solidFill>
            <a:schemeClr val="tx2"/>
          </a:solidFill>
          <a:latin typeface="Arial" charset="0"/>
        </a:defRPr>
      </a:lvl6pPr>
      <a:lvl7pPr marL="914400" algn="l" defTabSz="814388" rtl="0" fontAlgn="base">
        <a:lnSpc>
          <a:spcPct val="90000"/>
        </a:lnSpc>
        <a:spcBef>
          <a:spcPct val="0"/>
        </a:spcBef>
        <a:spcAft>
          <a:spcPct val="0"/>
        </a:spcAft>
        <a:defRPr sz="3200" b="1">
          <a:solidFill>
            <a:schemeClr val="tx2"/>
          </a:solidFill>
          <a:latin typeface="Arial" charset="0"/>
        </a:defRPr>
      </a:lvl7pPr>
      <a:lvl8pPr marL="1371600" algn="l" defTabSz="814388" rtl="0" fontAlgn="base">
        <a:lnSpc>
          <a:spcPct val="90000"/>
        </a:lnSpc>
        <a:spcBef>
          <a:spcPct val="0"/>
        </a:spcBef>
        <a:spcAft>
          <a:spcPct val="0"/>
        </a:spcAft>
        <a:defRPr sz="3200" b="1">
          <a:solidFill>
            <a:schemeClr val="tx2"/>
          </a:solidFill>
          <a:latin typeface="Arial" charset="0"/>
        </a:defRPr>
      </a:lvl8pPr>
      <a:lvl9pPr marL="1828800" algn="l" defTabSz="814388" rtl="0" fontAlgn="base">
        <a:lnSpc>
          <a:spcPct val="90000"/>
        </a:lnSpc>
        <a:spcBef>
          <a:spcPct val="0"/>
        </a:spcBef>
        <a:spcAft>
          <a:spcPct val="0"/>
        </a:spcAft>
        <a:defRPr sz="3200" b="1">
          <a:solidFill>
            <a:schemeClr val="tx2"/>
          </a:solidFill>
          <a:latin typeface="Arial" charset="0"/>
        </a:defRPr>
      </a:lvl9pPr>
    </p:titleStyle>
    <p:bodyStyle>
      <a:lvl1pPr marL="236538" indent="-236538" algn="l" defTabSz="814388" rtl="0" eaLnBrk="0" fontAlgn="base" hangingPunct="0">
        <a:lnSpc>
          <a:spcPct val="95000"/>
        </a:lnSpc>
        <a:spcBef>
          <a:spcPct val="50000"/>
        </a:spcBef>
        <a:spcAft>
          <a:spcPct val="0"/>
        </a:spcAft>
        <a:buClr>
          <a:schemeClr val="tx2"/>
        </a:buClr>
        <a:buSzPct val="100000"/>
        <a:buFont typeface="Wingdings" pitchFamily="2" charset="2"/>
        <a:buChar char="§"/>
        <a:defRPr sz="2400">
          <a:solidFill>
            <a:schemeClr val="tx1"/>
          </a:solidFill>
          <a:latin typeface="+mn-lt"/>
          <a:ea typeface="+mn-ea"/>
          <a:cs typeface="+mn-cs"/>
        </a:defRPr>
      </a:lvl1pPr>
      <a:lvl2pPr marL="630238" indent="-228600" algn="l" defTabSz="814388" rtl="0" eaLnBrk="0" fontAlgn="base" hangingPunct="0">
        <a:lnSpc>
          <a:spcPct val="95000"/>
        </a:lnSpc>
        <a:spcBef>
          <a:spcPct val="35000"/>
        </a:spcBef>
        <a:spcAft>
          <a:spcPct val="0"/>
        </a:spcAft>
        <a:buClr>
          <a:schemeClr val="tx2"/>
        </a:buClr>
        <a:buFont typeface="Arial" charset="0"/>
        <a:buChar char="–"/>
        <a:defRPr sz="2000">
          <a:solidFill>
            <a:schemeClr val="tx1"/>
          </a:solidFill>
          <a:latin typeface="+mn-lt"/>
        </a:defRPr>
      </a:lvl2pPr>
      <a:lvl3pPr marL="914400" algn="l" defTabSz="814388" rtl="0" eaLnBrk="0" fontAlgn="base" hangingPunct="0">
        <a:lnSpc>
          <a:spcPct val="95000"/>
        </a:lnSpc>
        <a:spcBef>
          <a:spcPct val="35000"/>
        </a:spcBef>
        <a:spcAft>
          <a:spcPct val="0"/>
        </a:spcAft>
        <a:defRPr sz="2000">
          <a:solidFill>
            <a:schemeClr val="tx1"/>
          </a:solidFill>
          <a:latin typeface="+mn-lt"/>
        </a:defRPr>
      </a:lvl3pPr>
      <a:lvl4pPr marL="1254125" indent="117475" algn="l" defTabSz="814388" rtl="0" eaLnBrk="0" fontAlgn="base" hangingPunct="0">
        <a:lnSpc>
          <a:spcPct val="95000"/>
        </a:lnSpc>
        <a:spcBef>
          <a:spcPct val="35000"/>
        </a:spcBef>
        <a:spcAft>
          <a:spcPct val="0"/>
        </a:spcAft>
        <a:defRPr sz="2000">
          <a:solidFill>
            <a:schemeClr val="tx1"/>
          </a:solidFill>
          <a:latin typeface="+mn-lt"/>
        </a:defRPr>
      </a:lvl4pPr>
      <a:lvl5pPr marL="1604963" indent="223838" algn="l" defTabSz="814388" rtl="0" eaLnBrk="0" fontAlgn="base" hangingPunct="0">
        <a:lnSpc>
          <a:spcPct val="95000"/>
        </a:lnSpc>
        <a:spcBef>
          <a:spcPct val="35000"/>
        </a:spcBef>
        <a:spcAft>
          <a:spcPct val="0"/>
        </a:spcAft>
        <a:defRPr sz="2000">
          <a:solidFill>
            <a:schemeClr val="tx1"/>
          </a:solidFill>
          <a:latin typeface="+mn-lt"/>
        </a:defRPr>
      </a:lvl5pPr>
      <a:lvl6pPr marL="2062163" algn="l" defTabSz="814388" rtl="0" fontAlgn="base">
        <a:lnSpc>
          <a:spcPct val="95000"/>
        </a:lnSpc>
        <a:spcBef>
          <a:spcPct val="35000"/>
        </a:spcBef>
        <a:spcAft>
          <a:spcPct val="0"/>
        </a:spcAft>
        <a:defRPr sz="2000">
          <a:solidFill>
            <a:schemeClr val="tx1"/>
          </a:solidFill>
          <a:latin typeface="+mn-lt"/>
        </a:defRPr>
      </a:lvl6pPr>
      <a:lvl7pPr marL="2519363" algn="l" defTabSz="814388" rtl="0" fontAlgn="base">
        <a:lnSpc>
          <a:spcPct val="95000"/>
        </a:lnSpc>
        <a:spcBef>
          <a:spcPct val="35000"/>
        </a:spcBef>
        <a:spcAft>
          <a:spcPct val="0"/>
        </a:spcAft>
        <a:defRPr sz="2000">
          <a:solidFill>
            <a:schemeClr val="tx1"/>
          </a:solidFill>
          <a:latin typeface="+mn-lt"/>
        </a:defRPr>
      </a:lvl7pPr>
      <a:lvl8pPr marL="2976563" algn="l" defTabSz="814388" rtl="0" fontAlgn="base">
        <a:lnSpc>
          <a:spcPct val="95000"/>
        </a:lnSpc>
        <a:spcBef>
          <a:spcPct val="35000"/>
        </a:spcBef>
        <a:spcAft>
          <a:spcPct val="0"/>
        </a:spcAft>
        <a:defRPr sz="2000">
          <a:solidFill>
            <a:schemeClr val="tx1"/>
          </a:solidFill>
          <a:latin typeface="+mn-lt"/>
        </a:defRPr>
      </a:lvl8pPr>
      <a:lvl9pPr marL="3433763" algn="l" defTabSz="814388" rtl="0" fontAlgn="base">
        <a:lnSpc>
          <a:spcPct val="95000"/>
        </a:lnSpc>
        <a:spcBef>
          <a:spcPct val="35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Your project is completed and you find that many of the requirements that you included did not really tie in with any particular business need.  You most likely skipped over or did a poor job of creating which of the following?</a:t>
            </a:r>
            <a:endParaRPr lang="ko-KR" altLang="ko-KR" dirty="0" smtClean="0"/>
          </a:p>
          <a:p>
            <a:pPr lvl="1"/>
            <a:r>
              <a:rPr lang="en-US" altLang="ko-KR" dirty="0" smtClean="0"/>
              <a:t>Scope Management Plan</a:t>
            </a:r>
            <a:endParaRPr lang="ko-KR" altLang="ko-KR" dirty="0" smtClean="0"/>
          </a:p>
          <a:p>
            <a:pPr lvl="1"/>
            <a:r>
              <a:rPr lang="en-US" altLang="ko-KR" dirty="0" smtClean="0"/>
              <a:t>Project Charter</a:t>
            </a:r>
            <a:endParaRPr lang="ko-KR" altLang="ko-KR" dirty="0" smtClean="0"/>
          </a:p>
          <a:p>
            <a:pPr lvl="1"/>
            <a:r>
              <a:rPr lang="en-US" altLang="ko-KR" dirty="0" smtClean="0"/>
              <a:t>Requirements Traceability Matrix</a:t>
            </a:r>
            <a:endParaRPr lang="ko-KR" altLang="ko-KR" dirty="0" smtClean="0"/>
          </a:p>
          <a:p>
            <a:pPr lvl="1"/>
            <a:r>
              <a:rPr lang="en-US" altLang="ko-KR" dirty="0" smtClean="0"/>
              <a:t>Requirements Management Plan</a:t>
            </a:r>
            <a:endParaRPr lang="ko-KR" altLang="ko-KR" dirty="0" smtClean="0"/>
          </a:p>
          <a:p>
            <a:pPr lvl="1"/>
            <a:endParaRPr lang="ko-KR" altLang="en-US"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The Requirements Traceability Matrix is expressly designed to tie each requirement to a particular business need, to ensure extraneous and needless requirements are not incorporated into the project.</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An office building construction project calls for a fountain to be constructed in the office lobby, however, the materials for the fountain would not fit through the door once the lobby is completed.  Thus, the builder must begin installing the large fountain components before the lobby itself is completed.  The relationship between these activities (constructing the fountain and building the lobby) is best described how?</a:t>
            </a:r>
            <a:endParaRPr lang="ko-KR" altLang="ko-KR" dirty="0" smtClean="0"/>
          </a:p>
          <a:p>
            <a:pPr lvl="1"/>
            <a:r>
              <a:rPr lang="en-US" altLang="ko-KR" dirty="0" smtClean="0"/>
              <a:t>A start to finish relationship</a:t>
            </a:r>
            <a:endParaRPr lang="ko-KR" altLang="ko-KR" dirty="0" smtClean="0"/>
          </a:p>
          <a:p>
            <a:pPr lvl="1"/>
            <a:r>
              <a:rPr lang="en-US" altLang="ko-KR" dirty="0" smtClean="0"/>
              <a:t>Fast tracking</a:t>
            </a:r>
            <a:endParaRPr lang="ko-KR" altLang="ko-KR" dirty="0" smtClean="0"/>
          </a:p>
          <a:p>
            <a:pPr lvl="1"/>
            <a:r>
              <a:rPr lang="en-US" altLang="ko-KR" dirty="0" smtClean="0"/>
              <a:t>Lead</a:t>
            </a:r>
            <a:endParaRPr lang="ko-KR" altLang="ko-KR" dirty="0" smtClean="0"/>
          </a:p>
          <a:p>
            <a:pPr lvl="1"/>
            <a:r>
              <a:rPr lang="en-US" altLang="ko-KR" dirty="0" smtClean="0"/>
              <a:t>Lag</a:t>
            </a:r>
            <a:endParaRPr lang="ko-KR" altLang="ko-KR" dirty="0"/>
          </a:p>
        </p:txBody>
      </p:sp>
      <p:sp>
        <p:nvSpPr>
          <p:cNvPr id="3" name="Content Placeholder 2"/>
          <p:cNvSpPr>
            <a:spLocks noGrp="1"/>
          </p:cNvSpPr>
          <p:nvPr>
            <p:ph idx="10"/>
          </p:nvPr>
        </p:nvSpPr>
        <p:spPr/>
        <p:txBody>
          <a:bodyPr/>
          <a:lstStyle/>
          <a:p>
            <a:r>
              <a:rPr lang="en-US" altLang="ko-KR" dirty="0" smtClean="0"/>
              <a:t>Answer:  A.  </a:t>
            </a:r>
            <a:endParaRPr lang="en-US" altLang="ko-KR" dirty="0" smtClean="0"/>
          </a:p>
          <a:p>
            <a:endParaRPr lang="en-US" altLang="ko-KR" dirty="0"/>
          </a:p>
          <a:p>
            <a:r>
              <a:rPr lang="en-US" altLang="ko-KR" dirty="0" smtClean="0"/>
              <a:t>“Relationship” is the key word.  </a:t>
            </a:r>
            <a:r>
              <a:rPr lang="en-US" altLang="ko-KR" dirty="0" smtClean="0"/>
              <a:t>Sequence Activates has f</a:t>
            </a:r>
            <a:r>
              <a:rPr lang="en-US" altLang="ko-KR" dirty="0" smtClean="0"/>
              <a:t>our relationships, Start to Finish</a:t>
            </a:r>
          </a:p>
          <a:p>
            <a:r>
              <a:rPr lang="en-US" altLang="ko-KR" dirty="0" smtClean="0"/>
              <a:t>Start to Start</a:t>
            </a:r>
          </a:p>
          <a:p>
            <a:r>
              <a:rPr lang="en-US" altLang="ko-KR" dirty="0" smtClean="0"/>
              <a:t>Finish to Finish</a:t>
            </a:r>
          </a:p>
          <a:p>
            <a:r>
              <a:rPr lang="en-US" altLang="ko-KR" dirty="0" smtClean="0"/>
              <a:t>Finish to Start</a:t>
            </a:r>
            <a:endParaRPr lang="en-US" altLang="ko-KR"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All of the following would be incorporated into the Project Management Plan except for which one?</a:t>
            </a:r>
            <a:endParaRPr lang="ko-KR" altLang="ko-KR" dirty="0" smtClean="0"/>
          </a:p>
          <a:p>
            <a:pPr lvl="1"/>
            <a:r>
              <a:rPr lang="en-US" altLang="ko-KR" dirty="0" smtClean="0"/>
              <a:t>Project Charter</a:t>
            </a:r>
            <a:endParaRPr lang="ko-KR" altLang="ko-KR" dirty="0" smtClean="0"/>
          </a:p>
          <a:p>
            <a:pPr lvl="1"/>
            <a:r>
              <a:rPr lang="en-US" altLang="ko-KR" dirty="0" smtClean="0"/>
              <a:t>Requirements Management Plan</a:t>
            </a:r>
            <a:endParaRPr lang="ko-KR" altLang="ko-KR" dirty="0" smtClean="0"/>
          </a:p>
          <a:p>
            <a:pPr lvl="1"/>
            <a:r>
              <a:rPr lang="en-US" altLang="ko-KR" dirty="0" smtClean="0"/>
              <a:t>Risk Management Plan</a:t>
            </a:r>
            <a:endParaRPr lang="ko-KR" altLang="ko-KR" dirty="0" smtClean="0"/>
          </a:p>
          <a:p>
            <a:pPr lvl="1"/>
            <a:r>
              <a:rPr lang="en-US" altLang="ko-KR" dirty="0" smtClean="0"/>
              <a:t>Schedule Management Plan</a:t>
            </a:r>
            <a:endParaRPr lang="ko-KR" altLang="ko-KR" dirty="0"/>
          </a:p>
        </p:txBody>
      </p:sp>
      <p:sp>
        <p:nvSpPr>
          <p:cNvPr id="3" name="Content Placeholder 2"/>
          <p:cNvSpPr>
            <a:spLocks noGrp="1"/>
          </p:cNvSpPr>
          <p:nvPr>
            <p:ph idx="10"/>
          </p:nvPr>
        </p:nvSpPr>
        <p:spPr/>
        <p:txBody>
          <a:bodyPr/>
          <a:lstStyle/>
          <a:p>
            <a:r>
              <a:rPr lang="en-US" altLang="ko-KR" dirty="0" smtClean="0"/>
              <a:t>Answer:  A.    </a:t>
            </a:r>
          </a:p>
          <a:p>
            <a:r>
              <a:rPr lang="en-US" altLang="ko-KR" dirty="0" smtClean="0"/>
              <a:t>B, C and D are all items that would be contained in the Project Management Plan.  </a:t>
            </a:r>
            <a:r>
              <a:rPr lang="en-US" altLang="ko-KR" dirty="0" smtClean="0"/>
              <a:t>See p89 PMBOK</a:t>
            </a:r>
            <a:endParaRPr lang="ko-KR" altLang="ko-K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5638" y="533400"/>
            <a:ext cx="7940675" cy="3352800"/>
          </a:xfrm>
        </p:spPr>
        <p:txBody>
          <a:bodyPr/>
          <a:lstStyle/>
          <a:p>
            <a:r>
              <a:rPr lang="en-US" altLang="ko-KR" dirty="0" smtClean="0"/>
              <a:t>You are managing a project to install solar power panels to your company’s office buildings.  Using </a:t>
            </a:r>
            <a:r>
              <a:rPr lang="en-US" altLang="ko-KR" dirty="0" smtClean="0"/>
              <a:t> a beta distribution from PERT, </a:t>
            </a:r>
            <a:r>
              <a:rPr lang="en-US" altLang="ko-KR" dirty="0" smtClean="0"/>
              <a:t>you estimate the project should take 30 days.  Your pessimistic estimate is 44 days and your optimistic estimate is 20 days.  </a:t>
            </a:r>
            <a:r>
              <a:rPr lang="en-US" altLang="ko-KR" dirty="0" smtClean="0"/>
              <a:t>You must </a:t>
            </a:r>
            <a:r>
              <a:rPr lang="en-US" altLang="ko-KR" dirty="0" smtClean="0"/>
              <a:t>be accurate to within a 99.73% probability.  What </a:t>
            </a:r>
            <a:r>
              <a:rPr lang="en-US" altLang="ko-KR" dirty="0" smtClean="0"/>
              <a:t>deration estimate </a:t>
            </a:r>
            <a:r>
              <a:rPr lang="en-US" altLang="ko-KR" dirty="0" smtClean="0"/>
              <a:t>will </a:t>
            </a:r>
            <a:r>
              <a:rPr lang="en-US" altLang="ko-KR" dirty="0" smtClean="0"/>
              <a:t>you provide them?</a:t>
            </a:r>
            <a:endParaRPr lang="ko-KR" altLang="ko-KR" dirty="0" smtClean="0"/>
          </a:p>
          <a:p>
            <a:pPr lvl="1"/>
            <a:r>
              <a:rPr lang="en-US" altLang="ko-KR" dirty="0" smtClean="0"/>
              <a:t>42 </a:t>
            </a:r>
            <a:r>
              <a:rPr lang="en-US" altLang="ko-KR" dirty="0" smtClean="0"/>
              <a:t>days</a:t>
            </a:r>
            <a:endParaRPr lang="ko-KR" altLang="ko-KR" dirty="0" smtClean="0"/>
          </a:p>
          <a:p>
            <a:pPr lvl="1"/>
            <a:r>
              <a:rPr lang="en-US" altLang="ko-KR" dirty="0" smtClean="0"/>
              <a:t>40 </a:t>
            </a:r>
            <a:r>
              <a:rPr lang="en-US" altLang="ko-KR" dirty="0" smtClean="0"/>
              <a:t>days</a:t>
            </a:r>
            <a:endParaRPr lang="ko-KR" altLang="ko-KR" dirty="0" smtClean="0"/>
          </a:p>
          <a:p>
            <a:pPr lvl="1"/>
            <a:r>
              <a:rPr lang="en-US" altLang="ko-KR" dirty="0" smtClean="0"/>
              <a:t>44 </a:t>
            </a:r>
            <a:r>
              <a:rPr lang="en-US" altLang="ko-KR" dirty="0" smtClean="0"/>
              <a:t>days</a:t>
            </a:r>
            <a:endParaRPr lang="ko-KR" altLang="ko-KR" dirty="0" smtClean="0"/>
          </a:p>
          <a:p>
            <a:pPr lvl="1"/>
            <a:r>
              <a:rPr lang="en-US" altLang="ko-KR" dirty="0" smtClean="0"/>
              <a:t>44 </a:t>
            </a:r>
            <a:r>
              <a:rPr lang="en-US" altLang="ko-KR" dirty="0" smtClean="0"/>
              <a:t>days</a:t>
            </a:r>
            <a:endParaRPr lang="ko-KR" altLang="ko-KR" dirty="0"/>
          </a:p>
        </p:txBody>
      </p:sp>
      <p:sp>
        <p:nvSpPr>
          <p:cNvPr id="3" name="Content Placeholder 2"/>
          <p:cNvSpPr>
            <a:spLocks noGrp="1"/>
          </p:cNvSpPr>
          <p:nvPr>
            <p:ph idx="10"/>
          </p:nvPr>
        </p:nvSpPr>
        <p:spPr>
          <a:xfrm>
            <a:off x="669925" y="3886200"/>
            <a:ext cx="7940675" cy="2667000"/>
          </a:xfrm>
        </p:spPr>
        <p:txBody>
          <a:bodyPr/>
          <a:lstStyle/>
          <a:p>
            <a:r>
              <a:rPr lang="en-US" altLang="ko-KR" sz="1600" dirty="0" smtClean="0"/>
              <a:t>Answer:  A.  </a:t>
            </a:r>
          </a:p>
          <a:p>
            <a:r>
              <a:rPr lang="en-US" altLang="ko-KR" sz="1600" dirty="0" smtClean="0"/>
              <a:t>To perform this calculation, you must first establish the value of one standard deviation, so you subtract the optimistic value from the pessimistic value and divide that result by 6.  Here, that gives you a standard deviation of 4.  Because we need a 99.73% probability, we must allow for 3 standard deviations </a:t>
            </a:r>
            <a:r>
              <a:rPr lang="en-US" altLang="ko-KR" sz="1600" dirty="0" smtClean="0"/>
              <a:t>added to our </a:t>
            </a:r>
            <a:r>
              <a:rPr lang="en-US" altLang="ko-KR" sz="1600" dirty="0" smtClean="0"/>
              <a:t>original </a:t>
            </a:r>
            <a:r>
              <a:rPr lang="en-US" altLang="ko-KR" sz="1600" dirty="0" smtClean="0"/>
              <a:t>estimate of 30 days.</a:t>
            </a:r>
            <a:endParaRPr lang="ko-KR" altLang="ko-KR"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is not true regarding </a:t>
            </a:r>
            <a:r>
              <a:rPr lang="en-US" altLang="ko-KR" dirty="0" smtClean="0"/>
              <a:t>AOA Precedence </a:t>
            </a:r>
            <a:r>
              <a:rPr lang="en-US" altLang="ko-KR" dirty="0" smtClean="0"/>
              <a:t>Diagramming Method (PDM)?</a:t>
            </a:r>
            <a:endParaRPr lang="ko-KR" altLang="ko-KR" dirty="0" smtClean="0"/>
          </a:p>
          <a:p>
            <a:pPr lvl="1"/>
            <a:r>
              <a:rPr lang="en-US" altLang="ko-KR" dirty="0" smtClean="0"/>
              <a:t>It displays the time periods on the boxes, or nodes, and the activity on the arrows connecting the nodes.</a:t>
            </a:r>
            <a:endParaRPr lang="ko-KR" altLang="ko-KR" dirty="0" smtClean="0"/>
          </a:p>
          <a:p>
            <a:pPr lvl="1"/>
            <a:r>
              <a:rPr lang="en-US" altLang="ko-KR" dirty="0" smtClean="0"/>
              <a:t>It uses both arrows and boxes (nodes) to set forth the sequence in which activities must be performed.</a:t>
            </a:r>
            <a:endParaRPr lang="ko-KR" altLang="ko-KR" dirty="0" smtClean="0"/>
          </a:p>
          <a:p>
            <a:pPr lvl="1"/>
            <a:r>
              <a:rPr lang="en-US" altLang="ko-KR" dirty="0" smtClean="0"/>
              <a:t>It is also called AON, or Activity on Node.</a:t>
            </a:r>
            <a:endParaRPr lang="ko-KR" altLang="ko-KR" dirty="0" smtClean="0"/>
          </a:p>
          <a:p>
            <a:pPr lvl="1"/>
            <a:r>
              <a:rPr lang="en-US" altLang="ko-KR" dirty="0" smtClean="0"/>
              <a:t>It allows for dependency relationships other than finish to start.</a:t>
            </a:r>
            <a:endParaRPr lang="ko-KR" altLang="ko-KR" dirty="0" smtClean="0"/>
          </a:p>
          <a:p>
            <a:pPr lvl="1"/>
            <a:endParaRPr lang="ko-KR" altLang="en-US" dirty="0"/>
          </a:p>
        </p:txBody>
      </p:sp>
      <p:sp>
        <p:nvSpPr>
          <p:cNvPr id="3" name="Content Placeholder 2"/>
          <p:cNvSpPr>
            <a:spLocks noGrp="1"/>
          </p:cNvSpPr>
          <p:nvPr>
            <p:ph idx="10"/>
          </p:nvPr>
        </p:nvSpPr>
        <p:spPr/>
        <p:txBody>
          <a:bodyPr/>
          <a:lstStyle/>
          <a:p>
            <a:r>
              <a:rPr lang="en-US" altLang="ko-KR" dirty="0" smtClean="0"/>
              <a:t>Answer:  A.  </a:t>
            </a:r>
          </a:p>
          <a:p>
            <a:r>
              <a:rPr lang="en-US" altLang="ko-KR" dirty="0" smtClean="0"/>
              <a:t>AOA or Activity on node PDM </a:t>
            </a:r>
            <a:r>
              <a:rPr lang="en-US" altLang="ko-KR" dirty="0" smtClean="0"/>
              <a:t>displays the activity in the box (or node) and the arrow indicates the dependency.  Answer A describes Activity on Arrow, or Arrow Diagramming Method, which is a lesser used method that would only allow for finish to start dependencies to be shown, and which shows the activity on the arrow instead of in the node.  </a:t>
            </a:r>
            <a:endParaRPr lang="ko-KR" altLang="ko-K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A Project Statement of Work should typically contain and/or consider the following items:</a:t>
            </a:r>
          </a:p>
          <a:p>
            <a:pPr lvl="1"/>
            <a:r>
              <a:rPr lang="en-US" dirty="0" smtClean="0"/>
              <a:t>High-level  product description, business need and company’s strategic plan</a:t>
            </a:r>
          </a:p>
          <a:p>
            <a:pPr lvl="1"/>
            <a:r>
              <a:rPr lang="en-US" dirty="0" smtClean="0"/>
              <a:t>High-level product description, business need and list of key stakeholders</a:t>
            </a:r>
          </a:p>
          <a:p>
            <a:pPr lvl="1"/>
            <a:r>
              <a:rPr lang="en-US" dirty="0" smtClean="0"/>
              <a:t>High-level product description and contract</a:t>
            </a:r>
          </a:p>
          <a:p>
            <a:pPr lvl="1"/>
            <a:r>
              <a:rPr lang="en-US" dirty="0" smtClean="0"/>
              <a:t>Scope statement and business need</a:t>
            </a:r>
            <a:endParaRPr lang="en-US" dirty="0"/>
          </a:p>
        </p:txBody>
      </p:sp>
      <p:sp>
        <p:nvSpPr>
          <p:cNvPr id="3" name="Content Placeholder 2"/>
          <p:cNvSpPr>
            <a:spLocks noGrp="1"/>
          </p:cNvSpPr>
          <p:nvPr>
            <p:ph idx="10"/>
          </p:nvPr>
        </p:nvSpPr>
        <p:spPr/>
        <p:txBody>
          <a:bodyPr/>
          <a:lstStyle/>
          <a:p>
            <a:r>
              <a:rPr lang="en-US" dirty="0" smtClean="0"/>
              <a:t>Answer:  A</a:t>
            </a:r>
          </a:p>
          <a:p>
            <a:r>
              <a:rPr lang="en-US" dirty="0" smtClean="0"/>
              <a:t>These are the three items contained in the Project SOW.  Note that it is important for the project manager to have some sense of the company’s big-picture strategic plan in order to be the most effective.  B is wrong because the SOW need not list all key stakeholders – indeed, they may not have all been identified at this very early phase (though the PM should be working hard to identify all of them).  Note the scope statement listed in (D) would not yet have been created at this early phase.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would be considered an Enterprise Environmental Factor?</a:t>
            </a:r>
            <a:endParaRPr lang="ko-KR" altLang="ko-KR" dirty="0" smtClean="0"/>
          </a:p>
          <a:p>
            <a:pPr lvl="1"/>
            <a:r>
              <a:rPr lang="en-US" altLang="ko-KR" dirty="0" smtClean="0"/>
              <a:t>Budget templates</a:t>
            </a:r>
            <a:endParaRPr lang="ko-KR" altLang="ko-KR" dirty="0" smtClean="0"/>
          </a:p>
          <a:p>
            <a:pPr lvl="1"/>
            <a:r>
              <a:rPr lang="en-US" altLang="ko-KR" dirty="0" smtClean="0"/>
              <a:t>Lessons Learned from prior similar projects</a:t>
            </a:r>
            <a:endParaRPr lang="ko-KR" altLang="ko-KR" dirty="0" smtClean="0"/>
          </a:p>
          <a:p>
            <a:pPr lvl="1"/>
            <a:r>
              <a:rPr lang="en-US" altLang="ko-KR" dirty="0" smtClean="0"/>
              <a:t>Company policies</a:t>
            </a:r>
            <a:endParaRPr lang="ko-KR" altLang="ko-KR" dirty="0" smtClean="0"/>
          </a:p>
          <a:p>
            <a:pPr lvl="1"/>
            <a:r>
              <a:rPr lang="en-US" altLang="ko-KR" dirty="0" smtClean="0"/>
              <a:t>Progressive Elaboration</a:t>
            </a:r>
            <a:endParaRPr lang="ko-KR" altLang="ko-KR"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Because A and B </a:t>
            </a:r>
            <a:r>
              <a:rPr lang="en-US" altLang="ko-KR" dirty="0" smtClean="0"/>
              <a:t>are not always EEFs typically they are OPAs.  </a:t>
            </a:r>
            <a:r>
              <a:rPr lang="en-US" altLang="ko-KR" dirty="0" smtClean="0"/>
              <a:t>D is a technique used in project planning and thus is neither an EEF nor an OPA</a:t>
            </a:r>
            <a:r>
              <a:rPr lang="en-US" altLang="ko-KR" dirty="0" smtClean="0"/>
              <a:t>. Company culture is always an EEF.</a:t>
            </a:r>
            <a:endParaRPr lang="ko-KR" altLang="ko-K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is true regarding the project life cycle?</a:t>
            </a:r>
            <a:endParaRPr lang="ko-KR" altLang="ko-KR" dirty="0" smtClean="0"/>
          </a:p>
          <a:p>
            <a:pPr lvl="1"/>
            <a:r>
              <a:rPr lang="en-US" altLang="ko-KR" dirty="0" smtClean="0"/>
              <a:t>As time goes by, stakeholder influence over a project increases.</a:t>
            </a:r>
            <a:endParaRPr lang="ko-KR" altLang="ko-KR" dirty="0" smtClean="0"/>
          </a:p>
          <a:p>
            <a:pPr lvl="1"/>
            <a:r>
              <a:rPr lang="en-US" altLang="ko-KR" dirty="0" smtClean="0"/>
              <a:t>As time goes by, project risk increases along with stakeholder influence.</a:t>
            </a:r>
            <a:endParaRPr lang="ko-KR" altLang="ko-KR" dirty="0" smtClean="0"/>
          </a:p>
          <a:p>
            <a:pPr lvl="1"/>
            <a:r>
              <a:rPr lang="en-US" altLang="ko-KR" dirty="0" smtClean="0"/>
              <a:t>As time goes by, project risk decreases.</a:t>
            </a:r>
            <a:endParaRPr lang="ko-KR" altLang="ko-KR" dirty="0" smtClean="0"/>
          </a:p>
          <a:p>
            <a:pPr lvl="1"/>
            <a:r>
              <a:rPr lang="en-US" altLang="ko-KR" dirty="0" smtClean="0"/>
              <a:t>Costs are at their highest near the very end of the project.</a:t>
            </a:r>
            <a:endParaRPr lang="ko-KR" altLang="ko-KR"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The opposite is true with respect to A and B.  D is incorrect because costs are highest near the middle of the project, as the level of work hits its peak.  This is shown using an S-curve.</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The project charter would most appropriately be signed by which of the following?</a:t>
            </a:r>
            <a:endParaRPr lang="ko-KR" altLang="ko-KR" dirty="0" smtClean="0"/>
          </a:p>
          <a:p>
            <a:pPr lvl="1"/>
            <a:r>
              <a:rPr lang="en-US" altLang="ko-KR" dirty="0" smtClean="0"/>
              <a:t>The project manager</a:t>
            </a:r>
            <a:endParaRPr lang="ko-KR" altLang="ko-KR" dirty="0" smtClean="0"/>
          </a:p>
          <a:p>
            <a:pPr lvl="1"/>
            <a:r>
              <a:rPr lang="en-US" altLang="ko-KR" dirty="0" smtClean="0"/>
              <a:t>The project manager and project team</a:t>
            </a:r>
            <a:endParaRPr lang="ko-KR" altLang="ko-KR" dirty="0" smtClean="0"/>
          </a:p>
          <a:p>
            <a:pPr lvl="1"/>
            <a:r>
              <a:rPr lang="en-US" altLang="ko-KR" dirty="0" smtClean="0"/>
              <a:t>The project sponsor</a:t>
            </a:r>
            <a:endParaRPr lang="ko-KR" altLang="ko-KR" dirty="0" smtClean="0"/>
          </a:p>
          <a:p>
            <a:pPr lvl="1"/>
            <a:r>
              <a:rPr lang="en-US" altLang="ko-KR" dirty="0" smtClean="0"/>
              <a:t>All stakeholders</a:t>
            </a:r>
            <a:endParaRPr lang="ko-KR" altLang="ko-KR"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The project sponsor, being both a key stakeholder and the source of funding, would be the best person of the options listed to sign off on the project charter.  The project charter should be signed by someone independent of the project team, ruling out (A) and (B).  D is incorrect because, while some key stakeholders may well sign the charter, there are too many potential stakeholders for this to be feasible or useful.</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are considered project constraints?</a:t>
            </a:r>
            <a:endParaRPr lang="ko-KR" altLang="ko-KR" dirty="0" smtClean="0"/>
          </a:p>
          <a:p>
            <a:pPr lvl="1"/>
            <a:r>
              <a:rPr lang="en-US" altLang="ko-KR" dirty="0" smtClean="0"/>
              <a:t>Resources</a:t>
            </a:r>
            <a:endParaRPr lang="ko-KR" altLang="ko-KR" dirty="0" smtClean="0"/>
          </a:p>
          <a:p>
            <a:pPr lvl="1"/>
            <a:r>
              <a:rPr lang="en-US" altLang="ko-KR" dirty="0" smtClean="0"/>
              <a:t>Resources and budget</a:t>
            </a:r>
            <a:endParaRPr lang="ko-KR" altLang="ko-KR" dirty="0" smtClean="0"/>
          </a:p>
          <a:p>
            <a:pPr lvl="1"/>
            <a:r>
              <a:rPr lang="en-US" altLang="ko-KR" dirty="0" smtClean="0"/>
              <a:t>Resources, schedule and budget</a:t>
            </a:r>
            <a:endParaRPr lang="ko-KR" altLang="ko-KR" dirty="0" smtClean="0"/>
          </a:p>
          <a:p>
            <a:pPr lvl="1"/>
            <a:r>
              <a:rPr lang="en-US" altLang="ko-KR" dirty="0" smtClean="0"/>
              <a:t>Resources and third-party contractors</a:t>
            </a:r>
            <a:endParaRPr lang="ko-KR" altLang="ko-KR" dirty="0" smtClean="0"/>
          </a:p>
          <a:p>
            <a:endParaRPr lang="ko-KR" altLang="en-US"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C is the best answer because it is the most inclusive.  D is incorrect – the presence of a third-party contractor, in and of itself, should not materially limit project management options, though it could affect other constraints such as budget and scheduling.  In any event, it does not incorporate the 3 very important constraints set out in C.</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processes is concerned with defining, coordinating and integrating the various subsidiary project plans?</a:t>
            </a:r>
            <a:endParaRPr lang="ko-KR" altLang="ko-KR" dirty="0" smtClean="0"/>
          </a:p>
          <a:p>
            <a:pPr lvl="1"/>
            <a:r>
              <a:rPr lang="en-US" altLang="ko-KR" dirty="0" smtClean="0"/>
              <a:t>Collect Requirements</a:t>
            </a:r>
            <a:endParaRPr lang="ko-KR" altLang="ko-KR" dirty="0" smtClean="0"/>
          </a:p>
          <a:p>
            <a:pPr lvl="1"/>
            <a:r>
              <a:rPr lang="en-US" altLang="ko-KR" dirty="0" smtClean="0"/>
              <a:t>Direct and Manage Project Work</a:t>
            </a:r>
            <a:endParaRPr lang="ko-KR" altLang="ko-KR" dirty="0" smtClean="0"/>
          </a:p>
          <a:p>
            <a:pPr lvl="1"/>
            <a:r>
              <a:rPr lang="en-US" altLang="ko-KR" dirty="0" smtClean="0"/>
              <a:t>Develop Project Management Plan</a:t>
            </a:r>
            <a:endParaRPr lang="ko-KR" altLang="ko-KR" dirty="0" smtClean="0"/>
          </a:p>
          <a:p>
            <a:pPr lvl="1"/>
            <a:r>
              <a:rPr lang="en-US" altLang="ko-KR" dirty="0" smtClean="0"/>
              <a:t>Monitor and Control Project Work</a:t>
            </a:r>
            <a:endParaRPr lang="ko-KR" altLang="ko-KR" dirty="0" smtClean="0"/>
          </a:p>
          <a:p>
            <a:pPr lvl="1"/>
            <a:endParaRPr lang="ko-KR" altLang="en-US" dirty="0"/>
          </a:p>
        </p:txBody>
      </p:sp>
      <p:sp>
        <p:nvSpPr>
          <p:cNvPr id="3" name="Content Placeholder 2"/>
          <p:cNvSpPr>
            <a:spLocks noGrp="1"/>
          </p:cNvSpPr>
          <p:nvPr>
            <p:ph idx="10"/>
          </p:nvPr>
        </p:nvSpPr>
        <p:spPr/>
        <p:txBody>
          <a:bodyPr/>
          <a:lstStyle/>
          <a:p>
            <a:r>
              <a:rPr lang="en-US" altLang="ko-KR" dirty="0" smtClean="0"/>
              <a:t>Answer: C.  </a:t>
            </a:r>
          </a:p>
          <a:p>
            <a:r>
              <a:rPr lang="en-US" altLang="ko-KR" dirty="0" smtClean="0"/>
              <a:t>Develop Project Management Plan involves identifying and documenting the processes which will be used to manage the project.  It is the first step in the planning process, however, the outputs of later planning processes will be incorporated back into the Project Management Plan.  Thus, the Project Management Plan begins as a relatively “bare-bones” document, but becomes more comprehensive as the other planning processes are completed.  </a:t>
            </a:r>
            <a:endParaRPr lang="ko-KR" altLang="ko-K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to manufacture a new line of automobiles, with a value of $10,000 each.  At the present time, you have produced 50 cars.  You had planned on producing 75 cars by this time, however.  What is your SPI?</a:t>
            </a:r>
            <a:endParaRPr lang="ko-KR" altLang="ko-KR" dirty="0" smtClean="0"/>
          </a:p>
          <a:p>
            <a:pPr lvl="1"/>
            <a:r>
              <a:rPr lang="en-US" altLang="ko-KR" dirty="0" smtClean="0"/>
              <a:t>-250,000</a:t>
            </a:r>
            <a:endParaRPr lang="ko-KR" altLang="ko-KR" dirty="0" smtClean="0"/>
          </a:p>
          <a:p>
            <a:pPr lvl="1"/>
            <a:r>
              <a:rPr lang="en-US" altLang="ko-KR" dirty="0" smtClean="0"/>
              <a:t>1.67</a:t>
            </a:r>
            <a:endParaRPr lang="ko-KR" altLang="ko-KR" dirty="0" smtClean="0"/>
          </a:p>
          <a:p>
            <a:pPr lvl="1"/>
            <a:r>
              <a:rPr lang="en-US" altLang="ko-KR" dirty="0" smtClean="0"/>
              <a:t>.67</a:t>
            </a:r>
            <a:endParaRPr lang="ko-KR" altLang="ko-KR" dirty="0" smtClean="0"/>
          </a:p>
          <a:p>
            <a:pPr lvl="1"/>
            <a:r>
              <a:rPr lang="en-US" altLang="ko-KR" dirty="0" smtClean="0"/>
              <a:t>You do not have enough information to calculate SPI.</a:t>
            </a:r>
            <a:endParaRPr lang="ko-KR" altLang="ko-KR" dirty="0" smtClean="0"/>
          </a:p>
          <a:p>
            <a:r>
              <a:rPr lang="en-US" altLang="ko-KR" dirty="0" smtClean="0"/>
              <a:t> </a:t>
            </a:r>
            <a:endParaRPr lang="ko-KR" altLang="ko-KR" dirty="0" smtClean="0"/>
          </a:p>
          <a:p>
            <a:r>
              <a:rPr lang="en-US" altLang="ko-KR" dirty="0" smtClean="0"/>
              <a:t>	</a:t>
            </a:r>
            <a:endParaRPr lang="ko-KR" altLang="en-US" dirty="0"/>
          </a:p>
        </p:txBody>
      </p:sp>
      <p:sp>
        <p:nvSpPr>
          <p:cNvPr id="3" name="Content Placeholder 2"/>
          <p:cNvSpPr>
            <a:spLocks noGrp="1"/>
          </p:cNvSpPr>
          <p:nvPr>
            <p:ph idx="10"/>
          </p:nvPr>
        </p:nvSpPr>
        <p:spPr/>
        <p:txBody>
          <a:bodyPr/>
          <a:lstStyle/>
          <a:p>
            <a:endParaRPr lang="en-US" altLang="ko-KR" dirty="0" smtClean="0"/>
          </a:p>
          <a:p>
            <a:r>
              <a:rPr lang="en-US" altLang="ko-KR" dirty="0" smtClean="0"/>
              <a:t>Answer:  C.  </a:t>
            </a:r>
          </a:p>
          <a:p>
            <a:r>
              <a:rPr lang="en-US" altLang="ko-KR" dirty="0" smtClean="0"/>
              <a:t>SPI = EV/PV, or in this case, $500,000/$750,000.  Remember that for an index, you need to divide and for a variance, you would subtract.  </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is used to determine which of the processes and process groups should be performed for a specific project?</a:t>
            </a:r>
            <a:endParaRPr lang="ko-KR" altLang="ko-KR" dirty="0" smtClean="0"/>
          </a:p>
          <a:p>
            <a:pPr lvl="1"/>
            <a:r>
              <a:rPr lang="en-US" altLang="ko-KR" dirty="0" smtClean="0"/>
              <a:t>Progressive Elaboration</a:t>
            </a:r>
            <a:endParaRPr lang="ko-KR" altLang="ko-KR" dirty="0" smtClean="0"/>
          </a:p>
          <a:p>
            <a:pPr lvl="1"/>
            <a:r>
              <a:rPr lang="en-US" altLang="ko-KR" dirty="0" smtClean="0"/>
              <a:t>Tailoring</a:t>
            </a:r>
            <a:endParaRPr lang="ko-KR" altLang="ko-KR" dirty="0" smtClean="0"/>
          </a:p>
          <a:p>
            <a:pPr lvl="1"/>
            <a:r>
              <a:rPr lang="en-US" altLang="ko-KR" dirty="0" smtClean="0"/>
              <a:t>Rolling Wave Planning</a:t>
            </a:r>
            <a:endParaRPr lang="ko-KR" altLang="ko-KR" dirty="0" smtClean="0"/>
          </a:p>
          <a:p>
            <a:pPr lvl="1"/>
            <a:r>
              <a:rPr lang="en-US" altLang="ko-KR" dirty="0" smtClean="0"/>
              <a:t>Expert Judgment</a:t>
            </a:r>
            <a:endParaRPr lang="ko-KR" altLang="ko-KR" dirty="0"/>
          </a:p>
        </p:txBody>
      </p:sp>
      <p:sp>
        <p:nvSpPr>
          <p:cNvPr id="3" name="Content Placeholder 2"/>
          <p:cNvSpPr>
            <a:spLocks noGrp="1"/>
          </p:cNvSpPr>
          <p:nvPr>
            <p:ph idx="10"/>
          </p:nvPr>
        </p:nvSpPr>
        <p:spPr/>
        <p:txBody>
          <a:bodyPr/>
          <a:lstStyle/>
          <a:p>
            <a:r>
              <a:rPr lang="en-US" altLang="ko-KR" dirty="0" smtClean="0"/>
              <a:t>Answer: B. </a:t>
            </a:r>
          </a:p>
          <a:p>
            <a:r>
              <a:rPr lang="en-US" altLang="ko-KR" dirty="0" smtClean="0"/>
              <a:t>Determining which processes and process groups to be employed in a given project is called tailoring.  In general, all five process groups should be applied to projects, though in some smaller projects, tailoring allows the project manager to bypass some processes which may not be needed.  For the exam, do not assume that any processes or process groups should be bypassed, but you should know about tailoring nonetheless.</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All of the following processes fall within the Project Scope Management knowledge area except for which one?</a:t>
            </a:r>
            <a:endParaRPr lang="ko-KR" altLang="ko-KR" dirty="0" smtClean="0"/>
          </a:p>
          <a:p>
            <a:pPr lvl="1"/>
            <a:r>
              <a:rPr lang="en-US" altLang="ko-KR" dirty="0" smtClean="0"/>
              <a:t>Collect Requirements</a:t>
            </a:r>
            <a:endParaRPr lang="ko-KR" altLang="ko-KR" dirty="0" smtClean="0"/>
          </a:p>
          <a:p>
            <a:pPr lvl="1"/>
            <a:r>
              <a:rPr lang="en-US" altLang="ko-KR" dirty="0" smtClean="0"/>
              <a:t>Validate Scope</a:t>
            </a:r>
            <a:endParaRPr lang="ko-KR" altLang="ko-KR" dirty="0" smtClean="0"/>
          </a:p>
          <a:p>
            <a:pPr lvl="1"/>
            <a:r>
              <a:rPr lang="en-US" altLang="ko-KR" dirty="0" smtClean="0"/>
              <a:t>Define Scope</a:t>
            </a:r>
            <a:endParaRPr lang="ko-KR" altLang="ko-KR" dirty="0" smtClean="0"/>
          </a:p>
          <a:p>
            <a:pPr lvl="1"/>
            <a:r>
              <a:rPr lang="en-US" altLang="ko-KR" dirty="0" smtClean="0"/>
              <a:t>Agile Scope Development</a:t>
            </a:r>
            <a:endParaRPr lang="ko-KR" altLang="ko-KR" dirty="0" smtClean="0"/>
          </a:p>
          <a:p>
            <a:endParaRPr lang="ko-KR" altLang="en-US" dirty="0"/>
          </a:p>
        </p:txBody>
      </p:sp>
      <p:sp>
        <p:nvSpPr>
          <p:cNvPr id="3" name="Content Placeholder 2"/>
          <p:cNvSpPr>
            <a:spLocks noGrp="1"/>
          </p:cNvSpPr>
          <p:nvPr>
            <p:ph idx="10"/>
          </p:nvPr>
        </p:nvSpPr>
        <p:spPr/>
        <p:txBody>
          <a:bodyPr/>
          <a:lstStyle/>
          <a:p>
            <a:r>
              <a:rPr lang="en-US" altLang="ko-KR" dirty="0" smtClean="0"/>
              <a:t>Answer:  D.  </a:t>
            </a:r>
          </a:p>
          <a:p>
            <a:pPr marL="0" lvl="1" indent="0">
              <a:spcBef>
                <a:spcPct val="50000"/>
              </a:spcBef>
              <a:buSzPct val="100000"/>
            </a:pPr>
            <a:r>
              <a:rPr lang="en-US" altLang="ko-KR" dirty="0"/>
              <a:t>Agile Scope </a:t>
            </a:r>
            <a:r>
              <a:rPr lang="en-US" altLang="ko-KR" dirty="0" smtClean="0"/>
              <a:t>Development isn't a process in the PMBOK</a:t>
            </a:r>
            <a:endParaRPr lang="ko-KR" altLang="ko-K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working on the Control Schedule process.  Which of the following measurements are you focusing on?</a:t>
            </a:r>
            <a:endParaRPr lang="ko-KR" altLang="ko-KR" dirty="0" smtClean="0"/>
          </a:p>
          <a:p>
            <a:pPr lvl="1"/>
            <a:r>
              <a:rPr lang="en-US" altLang="ko-KR" dirty="0" smtClean="0"/>
              <a:t>SV and CPI</a:t>
            </a:r>
            <a:endParaRPr lang="ko-KR" altLang="ko-KR" dirty="0" smtClean="0"/>
          </a:p>
          <a:p>
            <a:pPr lvl="1"/>
            <a:r>
              <a:rPr lang="en-US" altLang="ko-KR" dirty="0" smtClean="0"/>
              <a:t>SV and SPI</a:t>
            </a:r>
            <a:endParaRPr lang="ko-KR" altLang="ko-KR" dirty="0" smtClean="0"/>
          </a:p>
          <a:p>
            <a:pPr lvl="1"/>
            <a:r>
              <a:rPr lang="en-US" altLang="ko-KR" dirty="0" smtClean="0"/>
              <a:t>BAC and CPI</a:t>
            </a:r>
            <a:endParaRPr lang="ko-KR" altLang="ko-KR" dirty="0" smtClean="0"/>
          </a:p>
          <a:p>
            <a:pPr lvl="1"/>
            <a:r>
              <a:rPr lang="en-US" altLang="ko-KR" dirty="0" smtClean="0"/>
              <a:t>SV and AC</a:t>
            </a:r>
            <a:endParaRPr lang="ko-KR" altLang="ko-KR" dirty="0" smtClean="0"/>
          </a:p>
          <a:p>
            <a:r>
              <a:rPr lang="en-US" altLang="ko-KR" dirty="0" smtClean="0"/>
              <a:t> </a:t>
            </a:r>
            <a:endParaRPr lang="ko-KR" altLang="ko-KR" dirty="0" smtClean="0"/>
          </a:p>
          <a:p>
            <a:r>
              <a:rPr lang="en-US" altLang="ko-KR" dirty="0" smtClean="0"/>
              <a:t>	</a:t>
            </a:r>
            <a:endParaRPr lang="ko-KR" altLang="ko-KR" dirty="0" smtClean="0"/>
          </a:p>
          <a:p>
            <a:endParaRPr lang="ko-KR" altLang="en-US" dirty="0"/>
          </a:p>
        </p:txBody>
      </p:sp>
      <p:sp>
        <p:nvSpPr>
          <p:cNvPr id="3" name="Content Placeholder 2"/>
          <p:cNvSpPr>
            <a:spLocks noGrp="1"/>
          </p:cNvSpPr>
          <p:nvPr>
            <p:ph idx="10"/>
          </p:nvPr>
        </p:nvSpPr>
        <p:spPr/>
        <p:txBody>
          <a:bodyPr/>
          <a:lstStyle/>
          <a:p>
            <a:r>
              <a:rPr lang="en-US" altLang="ko-KR" dirty="0" smtClean="0"/>
              <a:t>Answer:  B.  </a:t>
            </a:r>
          </a:p>
          <a:p>
            <a:r>
              <a:rPr lang="en-US" altLang="ko-KR" dirty="0" smtClean="0"/>
              <a:t>Schedule Variance and Schedule Performance Index are the measurements which would be most critical to the Control Schedule process.  Remember that you may only get abbreviations on the exam.</a:t>
            </a:r>
            <a:endParaRPr lang="ko-KR"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Along with requirements documentation, the other output of the Collect Requirements process is ______?</a:t>
            </a:r>
            <a:endParaRPr lang="ko-KR" altLang="ko-KR" dirty="0" smtClean="0"/>
          </a:p>
          <a:p>
            <a:pPr lvl="1"/>
            <a:r>
              <a:rPr lang="en-US" altLang="ko-KR" dirty="0" smtClean="0"/>
              <a:t>Stakeholder Management Plan</a:t>
            </a:r>
            <a:endParaRPr lang="ko-KR" altLang="ko-KR" dirty="0" smtClean="0"/>
          </a:p>
          <a:p>
            <a:pPr lvl="1"/>
            <a:r>
              <a:rPr lang="en-US" altLang="ko-KR" dirty="0" smtClean="0"/>
              <a:t>Requirements Traceability Matrix</a:t>
            </a:r>
            <a:endParaRPr lang="ko-KR" altLang="ko-KR" dirty="0" smtClean="0"/>
          </a:p>
          <a:p>
            <a:pPr lvl="1"/>
            <a:r>
              <a:rPr lang="en-US" altLang="ko-KR" dirty="0" smtClean="0"/>
              <a:t>Project Scope Statement</a:t>
            </a:r>
            <a:endParaRPr lang="ko-KR" altLang="ko-KR" dirty="0" smtClean="0"/>
          </a:p>
          <a:p>
            <a:pPr lvl="1"/>
            <a:r>
              <a:rPr lang="en-US" altLang="ko-KR" dirty="0" smtClean="0"/>
              <a:t>WBS</a:t>
            </a:r>
            <a:endParaRPr lang="ko-KR" altLang="ko-KR" dirty="0"/>
          </a:p>
        </p:txBody>
      </p:sp>
      <p:sp>
        <p:nvSpPr>
          <p:cNvPr id="3" name="Content Placeholder 2"/>
          <p:cNvSpPr>
            <a:spLocks noGrp="1"/>
          </p:cNvSpPr>
          <p:nvPr>
            <p:ph idx="10"/>
          </p:nvPr>
        </p:nvSpPr>
        <p:spPr/>
        <p:txBody>
          <a:bodyPr/>
          <a:lstStyle/>
          <a:p>
            <a:r>
              <a:rPr lang="en-US" altLang="ko-KR" dirty="0" smtClean="0"/>
              <a:t>Answer:  B.  </a:t>
            </a:r>
          </a:p>
          <a:p>
            <a:r>
              <a:rPr lang="en-US" altLang="ko-KR" dirty="0" smtClean="0"/>
              <a:t>The outputs from Collect Requirements are the Requirements Documentation and Requirements Traceability Matrix .  </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for an outside customer that has proceeded into the execution process group when the customer hires on a new COO.  The COO comes to you and wants to get up to speed on your project.  She wants to know specifically what her company will be getting when the project is complete and what work will be done in order to complete the project.  The most informative document for her to review would be which of the following?</a:t>
            </a:r>
            <a:endParaRPr lang="ko-KR" altLang="ko-KR" dirty="0" smtClean="0"/>
          </a:p>
          <a:p>
            <a:pPr lvl="1"/>
            <a:r>
              <a:rPr lang="en-US" altLang="ko-KR" dirty="0" smtClean="0"/>
              <a:t>The Project Scope Statement</a:t>
            </a:r>
            <a:endParaRPr lang="ko-KR" altLang="ko-KR" dirty="0" smtClean="0"/>
          </a:p>
          <a:p>
            <a:pPr lvl="1"/>
            <a:r>
              <a:rPr lang="en-US" altLang="ko-KR" dirty="0" smtClean="0"/>
              <a:t>The Project Charter</a:t>
            </a:r>
            <a:endParaRPr lang="ko-KR" altLang="ko-KR" dirty="0" smtClean="0"/>
          </a:p>
          <a:p>
            <a:pPr lvl="1"/>
            <a:r>
              <a:rPr lang="en-US" altLang="ko-KR" dirty="0" smtClean="0"/>
              <a:t>The Requirements Documentation</a:t>
            </a:r>
            <a:endParaRPr lang="ko-KR" altLang="ko-KR" dirty="0" smtClean="0"/>
          </a:p>
          <a:p>
            <a:pPr lvl="1"/>
            <a:r>
              <a:rPr lang="en-US" altLang="ko-KR" dirty="0" smtClean="0"/>
              <a:t>The Deliverables Management Plan</a:t>
            </a:r>
            <a:endParaRPr lang="ko-KR" altLang="ko-KR" dirty="0" smtClean="0"/>
          </a:p>
          <a:p>
            <a:pPr lvl="1"/>
            <a:endParaRPr lang="ko-KR" altLang="en-US" dirty="0"/>
          </a:p>
        </p:txBody>
      </p:sp>
      <p:sp>
        <p:nvSpPr>
          <p:cNvPr id="3" name="Content Placeholder 2"/>
          <p:cNvSpPr>
            <a:spLocks noGrp="1"/>
          </p:cNvSpPr>
          <p:nvPr>
            <p:ph idx="10"/>
          </p:nvPr>
        </p:nvSpPr>
        <p:spPr/>
        <p:txBody>
          <a:bodyPr/>
          <a:lstStyle/>
          <a:p>
            <a:r>
              <a:rPr lang="en-US" altLang="ko-KR" sz="1600" dirty="0" smtClean="0"/>
              <a:t>Answer:  A.  </a:t>
            </a:r>
          </a:p>
          <a:p>
            <a:r>
              <a:rPr lang="en-US" altLang="ko-KR" sz="1600" dirty="0" smtClean="0"/>
              <a:t>The Project Scope Statement would state what the desired outcomes or deliverables were, and describe what work will be done to attain them.  The Project Charter would speak broadly about this, but the Scope Statement is much better defined and detailed.  The Requirements Documentation would not be nearly as helpful, since it documents requirements for the final product or outcome, but does not describe the outcome itself the way the Scope Statement does.  There is no Deliverables Management Plan, so D is wrong.</a:t>
            </a:r>
            <a:endParaRPr lang="ko-KR" altLang="ko-KR" sz="1600" dirty="0" smtClean="0"/>
          </a:p>
          <a:p>
            <a:endParaRPr lang="ko-KR" altLang="en-US"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a project manager overseeing the development of a new software package to be unveiled at a trade show in less than nine months.  You have had a couple setbacks and you are concerned that the product may not be completed in time for the trade show.  The project sponsor has made it clear that the software must not only be ready, but entirely bug free, by the time of the trade show, and that budget concerns must be subordinate to those.  Which of the following would be the best option in this case?</a:t>
            </a:r>
            <a:endParaRPr lang="ko-KR" altLang="ko-KR" dirty="0" smtClean="0"/>
          </a:p>
          <a:p>
            <a:pPr lvl="1"/>
            <a:r>
              <a:rPr lang="en-US" altLang="ko-KR" dirty="0" smtClean="0"/>
              <a:t>Fast-tracking</a:t>
            </a:r>
            <a:endParaRPr lang="ko-KR" altLang="ko-KR" dirty="0" smtClean="0"/>
          </a:p>
          <a:p>
            <a:pPr lvl="1"/>
            <a:r>
              <a:rPr lang="en-US" altLang="ko-KR" dirty="0" smtClean="0"/>
              <a:t>Crashing</a:t>
            </a:r>
            <a:endParaRPr lang="ko-KR" altLang="ko-KR" dirty="0" smtClean="0"/>
          </a:p>
          <a:p>
            <a:pPr lvl="1"/>
            <a:r>
              <a:rPr lang="en-US" altLang="ko-KR" dirty="0" smtClean="0"/>
              <a:t>Schedule Compression</a:t>
            </a:r>
            <a:endParaRPr lang="ko-KR" altLang="ko-KR" dirty="0" smtClean="0"/>
          </a:p>
          <a:p>
            <a:pPr lvl="1"/>
            <a:r>
              <a:rPr lang="en-US" altLang="ko-KR" dirty="0" smtClean="0"/>
              <a:t>A reduction of the project scope</a:t>
            </a:r>
            <a:endParaRPr lang="ko-KR" altLang="ko-KR" dirty="0"/>
          </a:p>
        </p:txBody>
      </p:sp>
      <p:sp>
        <p:nvSpPr>
          <p:cNvPr id="3" name="Content Placeholder 2"/>
          <p:cNvSpPr>
            <a:spLocks noGrp="1"/>
          </p:cNvSpPr>
          <p:nvPr>
            <p:ph idx="10"/>
          </p:nvPr>
        </p:nvSpPr>
        <p:spPr/>
        <p:txBody>
          <a:bodyPr/>
          <a:lstStyle/>
          <a:p>
            <a:r>
              <a:rPr lang="en-US" altLang="ko-KR" sz="1600" dirty="0" smtClean="0"/>
              <a:t>Answer:  B.  </a:t>
            </a:r>
          </a:p>
          <a:p>
            <a:r>
              <a:rPr lang="en-US" altLang="ko-KR" sz="1600" dirty="0" smtClean="0"/>
              <a:t>Crashing, or adding more resources to the project, is the appropriate response here, as time is the primary constraint and budget comes second.  Fast-tracking, or performing otherwise sequential activities in parallel, would not be best here because the risk of defects increases and the product must be bug-free.  Crashing is hard on the budget, but here budget is subordinate to time and quality in terms of your constraints.  C is not specific enough – A and B are both methods for compressing the schedule.  D could perhaps be used as a last resort, but you should clearly look to schedule compression techniques first.</a:t>
            </a:r>
            <a:endParaRPr lang="ko-KR" altLang="ko-KR" sz="1600" dirty="0" smtClean="0"/>
          </a:p>
          <a:p>
            <a:endParaRPr lang="ko-KR" altLang="en-US"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which involves excavation of large amounts of land.  Your company owns two heavy-duty excavators but you are unsure if they will be available during the time period you will need them.  You should consult which of the following?</a:t>
            </a:r>
            <a:endParaRPr lang="ko-KR" altLang="ko-KR" dirty="0" smtClean="0"/>
          </a:p>
          <a:p>
            <a:pPr lvl="1"/>
            <a:r>
              <a:rPr lang="en-US" altLang="ko-KR" dirty="0" smtClean="0"/>
              <a:t>Resource Breakdown Structure</a:t>
            </a:r>
            <a:endParaRPr lang="ko-KR" altLang="ko-KR" dirty="0" smtClean="0"/>
          </a:p>
          <a:p>
            <a:pPr lvl="1"/>
            <a:r>
              <a:rPr lang="en-US" altLang="ko-KR" dirty="0" smtClean="0"/>
              <a:t>Requirements Documentation</a:t>
            </a:r>
            <a:endParaRPr lang="ko-KR" altLang="ko-KR" dirty="0" smtClean="0"/>
          </a:p>
          <a:p>
            <a:pPr lvl="1"/>
            <a:r>
              <a:rPr lang="en-US" altLang="ko-KR" dirty="0" smtClean="0"/>
              <a:t>Resource Requirements</a:t>
            </a:r>
            <a:endParaRPr lang="ko-KR" altLang="ko-KR" dirty="0" smtClean="0"/>
          </a:p>
          <a:p>
            <a:pPr lvl="1"/>
            <a:r>
              <a:rPr lang="en-US" altLang="ko-KR" dirty="0" smtClean="0"/>
              <a:t>Resource Calendar</a:t>
            </a:r>
            <a:endParaRPr lang="ko-KR" altLang="ko-KR" dirty="0"/>
          </a:p>
        </p:txBody>
      </p:sp>
      <p:sp>
        <p:nvSpPr>
          <p:cNvPr id="3" name="Content Placeholder 2"/>
          <p:cNvSpPr>
            <a:spLocks noGrp="1"/>
          </p:cNvSpPr>
          <p:nvPr>
            <p:ph idx="10"/>
          </p:nvPr>
        </p:nvSpPr>
        <p:spPr/>
        <p:txBody>
          <a:bodyPr/>
          <a:lstStyle/>
          <a:p>
            <a:r>
              <a:rPr lang="en-US" altLang="ko-KR" dirty="0" smtClean="0"/>
              <a:t>Answer:  D.  </a:t>
            </a:r>
          </a:p>
          <a:p>
            <a:r>
              <a:rPr lang="en-US" altLang="ko-KR" dirty="0" smtClean="0"/>
              <a:t>The Resource Calendar will show which resources are available for use on your project as well as the time in which they are available.  This includes both human resources and other resources as well.  </a:t>
            </a:r>
            <a:endParaRPr lang="ko-KR" altLang="ko-K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457200"/>
            <a:ext cx="7940675" cy="3581400"/>
          </a:xfrm>
        </p:spPr>
        <p:txBody>
          <a:bodyPr/>
          <a:lstStyle/>
          <a:p>
            <a:r>
              <a:rPr lang="en-US" altLang="ko-KR" dirty="0" smtClean="0"/>
              <a:t>You are managing the development of a residential neighborhood comprised of 12 homes of equal cost ($200,000 each).  To date, you have completed 4 homes.  Your progress has been hindered by a labor strike which left you short of construction workers, however, the labor issues have been resolved and you now have all of the workers you need.  By this time, you had planned to have 6 homes completed.  You have spent $900,000 to complete the 4 homes.  	How much more money will you spend to complete the project?</a:t>
            </a:r>
            <a:endParaRPr lang="ko-KR" altLang="ko-KR" dirty="0" smtClean="0"/>
          </a:p>
          <a:p>
            <a:pPr lvl="1"/>
            <a:r>
              <a:rPr lang="en-US" altLang="ko-KR" dirty="0" smtClean="0"/>
              <a:t>$1,500,000</a:t>
            </a:r>
            <a:endParaRPr lang="ko-KR" altLang="ko-KR" dirty="0" smtClean="0"/>
          </a:p>
          <a:p>
            <a:pPr lvl="1"/>
            <a:r>
              <a:rPr lang="en-US" altLang="ko-KR" dirty="0" smtClean="0"/>
              <a:t>$1,600,000</a:t>
            </a:r>
            <a:endParaRPr lang="ko-KR" altLang="ko-KR" dirty="0" smtClean="0"/>
          </a:p>
          <a:p>
            <a:pPr lvl="1"/>
            <a:r>
              <a:rPr lang="en-US" altLang="ko-KR" dirty="0" smtClean="0"/>
              <a:t>$1,800,000</a:t>
            </a:r>
            <a:endParaRPr lang="ko-KR" altLang="ko-KR" dirty="0" smtClean="0"/>
          </a:p>
          <a:p>
            <a:pPr lvl="1"/>
            <a:r>
              <a:rPr lang="en-US" altLang="ko-KR" dirty="0" smtClean="0"/>
              <a:t>You do not have enough information to answer this question.</a:t>
            </a:r>
            <a:endParaRPr lang="ko-KR" altLang="ko-KR" dirty="0" smtClean="0"/>
          </a:p>
          <a:p>
            <a:endParaRPr lang="ko-KR" altLang="en-US" dirty="0"/>
          </a:p>
        </p:txBody>
      </p:sp>
      <p:sp>
        <p:nvSpPr>
          <p:cNvPr id="3" name="Content Placeholder 2"/>
          <p:cNvSpPr>
            <a:spLocks noGrp="1"/>
          </p:cNvSpPr>
          <p:nvPr>
            <p:ph idx="10"/>
          </p:nvPr>
        </p:nvSpPr>
        <p:spPr>
          <a:xfrm>
            <a:off x="669925" y="4343400"/>
            <a:ext cx="7940675" cy="2209800"/>
          </a:xfrm>
        </p:spPr>
        <p:txBody>
          <a:bodyPr/>
          <a:lstStyle/>
          <a:p>
            <a:r>
              <a:rPr lang="en-US" altLang="ko-KR" dirty="0" smtClean="0"/>
              <a:t>Answer:  B</a:t>
            </a:r>
          </a:p>
          <a:p>
            <a:r>
              <a:rPr lang="en-US" altLang="ko-KR" dirty="0" smtClean="0"/>
              <a:t>The question asks you to calculate ETC, the formula for which is EAC-AC.  You must first calculate EAC, and since the facts tell you that the variances you have encountered to date are atypical, you will use AC+(BAC-EV).  Here, actual costs are $900,000. BAC (original cost estimate) is $2.4 million and earned value is $800,000.  Thus, your EAC is $2.5 million.  Subtract from that your actual costs of $900,000 and you have your ETC of $1.6 million.</a:t>
            </a:r>
            <a:endParaRPr lang="ko-KR" altLang="ko-KR" dirty="0" smtClean="0"/>
          </a:p>
          <a:p>
            <a:endParaRPr lang="ko-KR"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ct '06 Cisco White Template">
  <a:themeElements>
    <a:clrScheme name="Oct '06 Cisco White Template 1">
      <a:dk1>
        <a:srgbClr val="000000"/>
      </a:dk1>
      <a:lt1>
        <a:srgbClr val="FFFFFF"/>
      </a:lt1>
      <a:dk2>
        <a:srgbClr val="0183B7"/>
      </a:dk2>
      <a:lt2>
        <a:srgbClr val="000000"/>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fontScheme name="Oct '06 Cisco Whit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t '06 Cisco White Template 1">
        <a:dk1>
          <a:srgbClr val="000000"/>
        </a:dk1>
        <a:lt1>
          <a:srgbClr val="FFFFFF"/>
        </a:lt1>
        <a:dk2>
          <a:srgbClr val="0183B7"/>
        </a:dk2>
        <a:lt2>
          <a:srgbClr val="000000"/>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29202</TotalTime>
  <Words>3465</Words>
  <Application>Microsoft Macintosh PowerPoint</Application>
  <PresentationFormat>On-screen Show (4:3)</PresentationFormat>
  <Paragraphs>190</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Wingdings</vt:lpstr>
      <vt:lpstr>맑은 고딕</vt:lpstr>
      <vt:lpstr>Arial</vt:lpstr>
      <vt:lpstr>Oct '06 Cisco White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Project Management Academy</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PMP Exam Prep Course</dc:title>
  <dc:creator>John Smith</dc:creator>
  <cp:lastModifiedBy>Michael Strachan</cp:lastModifiedBy>
  <cp:revision>862</cp:revision>
  <dcterms:created xsi:type="dcterms:W3CDTF">2009-09-12T03:25:58Z</dcterms:created>
  <dcterms:modified xsi:type="dcterms:W3CDTF">2019-03-08T22:56:18Z</dcterms:modified>
</cp:coreProperties>
</file>