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22"/>
  </p:notesMasterIdLst>
  <p:handoutMasterIdLst>
    <p:handoutMasterId r:id="rId23"/>
  </p:handoutMasterIdLst>
  <p:sldIdLst>
    <p:sldId id="380" r:id="rId2"/>
    <p:sldId id="406" r:id="rId3"/>
    <p:sldId id="378" r:id="rId4"/>
    <p:sldId id="420" r:id="rId5"/>
    <p:sldId id="405" r:id="rId6"/>
    <p:sldId id="351" r:id="rId7"/>
    <p:sldId id="355" r:id="rId8"/>
    <p:sldId id="356" r:id="rId9"/>
    <p:sldId id="359" r:id="rId10"/>
    <p:sldId id="364" r:id="rId11"/>
    <p:sldId id="369" r:id="rId12"/>
    <p:sldId id="564" r:id="rId13"/>
    <p:sldId id="371" r:id="rId14"/>
    <p:sldId id="374" r:id="rId15"/>
    <p:sldId id="563" r:id="rId16"/>
    <p:sldId id="377" r:id="rId17"/>
    <p:sldId id="384" r:id="rId18"/>
    <p:sldId id="409" r:id="rId19"/>
    <p:sldId id="413" r:id="rId20"/>
    <p:sldId id="566" r:id="rId21"/>
  </p:sldIdLst>
  <p:sldSz cx="9144000" cy="6858000" type="screen4x3"/>
  <p:notesSz cx="6934200" cy="92329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James Stewart" initials="JPS" lastIdx="236" clrIdx="0"/>
  <p:cmAuthor id="1" name="JPS" initials="JPS" lastIdx="88" clrIdx="1"/>
  <p:cmAuthor id="2" name="Johnny" initials="" lastIdx="0"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A50021"/>
    <a:srgbClr val="015F85"/>
    <a:srgbClr val="969696"/>
    <a:srgbClr val="C0C0C0"/>
    <a:srgbClr val="DDDDDD"/>
    <a:srgbClr val="B2B2B2"/>
    <a:srgbClr val="EAEAE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6588" autoAdjust="0"/>
    <p:restoredTop sz="63056" autoAdjust="0"/>
  </p:normalViewPr>
  <p:slideViewPr>
    <p:cSldViewPr snapToObjects="1">
      <p:cViewPr>
        <p:scale>
          <a:sx n="36" d="100"/>
          <a:sy n="36" d="100"/>
        </p:scale>
        <p:origin x="3760" y="37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Objects="1">
      <p:cViewPr varScale="1">
        <p:scale>
          <a:sx n="77" d="100"/>
          <a:sy n="77" d="100"/>
        </p:scale>
        <p:origin x="2600" y="80"/>
      </p:cViewPr>
      <p:guideLst/>
    </p:cSldViewPr>
  </p:notes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handoutMaster" Target="handoutMasters/handoutMaster1.xml"/><Relationship Id="rId24" Type="http://schemas.openxmlformats.org/officeDocument/2006/relationships/commentAuthors" Target="commentAuthors.xml"/><Relationship Id="rId25" Type="http://schemas.openxmlformats.org/officeDocument/2006/relationships/presProps" Target="presProps.xml"/><Relationship Id="rId26" Type="http://schemas.openxmlformats.org/officeDocument/2006/relationships/viewProps" Target="viewProps.xml"/><Relationship Id="rId27" Type="http://schemas.openxmlformats.org/officeDocument/2006/relationships/theme" Target="theme/theme1.xml"/><Relationship Id="rId28"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2946" name="Rectangle 2"/>
          <p:cNvSpPr>
            <a:spLocks noGrp="1" noChangeArrowheads="1"/>
          </p:cNvSpPr>
          <p:nvPr>
            <p:ph type="hdr" sz="quarter"/>
          </p:nvPr>
        </p:nvSpPr>
        <p:spPr bwMode="auto">
          <a:xfrm>
            <a:off x="0" y="0"/>
            <a:ext cx="3005138" cy="461963"/>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defTabSz="931863">
              <a:defRPr sz="1200"/>
            </a:lvl1pPr>
          </a:lstStyle>
          <a:p>
            <a:pPr>
              <a:defRPr/>
            </a:pPr>
            <a:endParaRPr lang="en-US" dirty="0"/>
          </a:p>
        </p:txBody>
      </p:sp>
      <p:sp>
        <p:nvSpPr>
          <p:cNvPr id="82947" name="Rectangle 3"/>
          <p:cNvSpPr>
            <a:spLocks noGrp="1" noChangeArrowheads="1"/>
          </p:cNvSpPr>
          <p:nvPr>
            <p:ph type="dt" sz="quarter" idx="1"/>
          </p:nvPr>
        </p:nvSpPr>
        <p:spPr bwMode="auto">
          <a:xfrm>
            <a:off x="3927475" y="0"/>
            <a:ext cx="3005138" cy="461963"/>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algn="r" defTabSz="931863">
              <a:defRPr sz="1200"/>
            </a:lvl1pPr>
          </a:lstStyle>
          <a:p>
            <a:pPr>
              <a:defRPr/>
            </a:pPr>
            <a:endParaRPr lang="en-US" dirty="0"/>
          </a:p>
        </p:txBody>
      </p:sp>
      <p:sp>
        <p:nvSpPr>
          <p:cNvPr id="82948" name="Rectangle 4"/>
          <p:cNvSpPr>
            <a:spLocks noGrp="1" noChangeArrowheads="1"/>
          </p:cNvSpPr>
          <p:nvPr>
            <p:ph type="ftr" sz="quarter" idx="2"/>
          </p:nvPr>
        </p:nvSpPr>
        <p:spPr bwMode="auto">
          <a:xfrm>
            <a:off x="0" y="8769350"/>
            <a:ext cx="3005138" cy="461963"/>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defTabSz="931863">
              <a:defRPr sz="1200"/>
            </a:lvl1pPr>
          </a:lstStyle>
          <a:p>
            <a:pPr>
              <a:defRPr/>
            </a:pPr>
            <a:endParaRPr lang="en-US" dirty="0"/>
          </a:p>
        </p:txBody>
      </p:sp>
      <p:sp>
        <p:nvSpPr>
          <p:cNvPr id="82949" name="Rectangle 5"/>
          <p:cNvSpPr>
            <a:spLocks noGrp="1" noChangeArrowheads="1"/>
          </p:cNvSpPr>
          <p:nvPr>
            <p:ph type="sldNum" sz="quarter" idx="3"/>
          </p:nvPr>
        </p:nvSpPr>
        <p:spPr bwMode="auto">
          <a:xfrm>
            <a:off x="3927475" y="8769350"/>
            <a:ext cx="3005138" cy="461963"/>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algn="r" defTabSz="931863">
              <a:defRPr sz="1200"/>
            </a:lvl1pPr>
          </a:lstStyle>
          <a:p>
            <a:pPr>
              <a:defRPr/>
            </a:pPr>
            <a:fld id="{A99C0E63-3FF1-4E39-84D6-5B2DBAEDDDCC}" type="slidenum">
              <a:rPr lang="en-US"/>
              <a:pPr>
                <a:defRPr/>
              </a:pPr>
              <a:t>‹#›</a:t>
            </a:fld>
            <a:endParaRPr lang="en-US" dirty="0"/>
          </a:p>
        </p:txBody>
      </p:sp>
    </p:spTree>
    <p:extLst>
      <p:ext uri="{BB962C8B-B14F-4D97-AF65-F5344CB8AC3E}">
        <p14:creationId xmlns:p14="http://schemas.microsoft.com/office/powerpoint/2010/main" val="333024345"/>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hdr" sz="quarter"/>
          </p:nvPr>
        </p:nvSpPr>
        <p:spPr bwMode="auto">
          <a:xfrm>
            <a:off x="0" y="0"/>
            <a:ext cx="3005138" cy="461963"/>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defTabSz="931863">
              <a:defRPr sz="1200"/>
            </a:lvl1pPr>
          </a:lstStyle>
          <a:p>
            <a:pPr>
              <a:defRPr/>
            </a:pPr>
            <a:endParaRPr lang="en-US" dirty="0"/>
          </a:p>
        </p:txBody>
      </p:sp>
      <p:sp>
        <p:nvSpPr>
          <p:cNvPr id="8195" name="Rectangle 3"/>
          <p:cNvSpPr>
            <a:spLocks noGrp="1" noChangeArrowheads="1"/>
          </p:cNvSpPr>
          <p:nvPr>
            <p:ph type="dt" idx="1"/>
          </p:nvPr>
        </p:nvSpPr>
        <p:spPr bwMode="auto">
          <a:xfrm>
            <a:off x="3927475" y="0"/>
            <a:ext cx="3005138" cy="461963"/>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algn="r" defTabSz="931863">
              <a:defRPr sz="1200"/>
            </a:lvl1pPr>
          </a:lstStyle>
          <a:p>
            <a:pPr>
              <a:defRPr/>
            </a:pPr>
            <a:endParaRPr lang="en-US" dirty="0"/>
          </a:p>
        </p:txBody>
      </p:sp>
      <p:sp>
        <p:nvSpPr>
          <p:cNvPr id="277508" name="Rectangle 4"/>
          <p:cNvSpPr>
            <a:spLocks noGrp="1" noRot="1" noChangeAspect="1" noChangeArrowheads="1" noTextEdit="1"/>
          </p:cNvSpPr>
          <p:nvPr>
            <p:ph type="sldImg" idx="2"/>
          </p:nvPr>
        </p:nvSpPr>
        <p:spPr bwMode="auto">
          <a:xfrm>
            <a:off x="1158875" y="692150"/>
            <a:ext cx="4616450" cy="3462338"/>
          </a:xfrm>
          <a:prstGeom prst="rect">
            <a:avLst/>
          </a:prstGeom>
          <a:noFill/>
          <a:ln w="9525">
            <a:solidFill>
              <a:srgbClr val="000000"/>
            </a:solidFill>
            <a:miter lim="800000"/>
            <a:headEnd/>
            <a:tailEnd/>
          </a:ln>
        </p:spPr>
      </p:sp>
      <p:sp>
        <p:nvSpPr>
          <p:cNvPr id="8197" name="Rectangle 5"/>
          <p:cNvSpPr>
            <a:spLocks noGrp="1" noChangeArrowheads="1"/>
          </p:cNvSpPr>
          <p:nvPr>
            <p:ph type="body" sz="quarter" idx="3"/>
          </p:nvPr>
        </p:nvSpPr>
        <p:spPr bwMode="auto">
          <a:xfrm>
            <a:off x="693738" y="4386263"/>
            <a:ext cx="5546725" cy="4154487"/>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8198" name="Rectangle 6"/>
          <p:cNvSpPr>
            <a:spLocks noGrp="1" noChangeArrowheads="1"/>
          </p:cNvSpPr>
          <p:nvPr>
            <p:ph type="ftr" sz="quarter" idx="4"/>
          </p:nvPr>
        </p:nvSpPr>
        <p:spPr bwMode="auto">
          <a:xfrm>
            <a:off x="0" y="8769350"/>
            <a:ext cx="3005138" cy="461963"/>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defTabSz="931863">
              <a:defRPr sz="1200"/>
            </a:lvl1pPr>
          </a:lstStyle>
          <a:p>
            <a:pPr>
              <a:defRPr/>
            </a:pPr>
            <a:endParaRPr lang="en-US" dirty="0"/>
          </a:p>
        </p:txBody>
      </p:sp>
      <p:sp>
        <p:nvSpPr>
          <p:cNvPr id="8199" name="Rectangle 7"/>
          <p:cNvSpPr>
            <a:spLocks noGrp="1" noChangeArrowheads="1"/>
          </p:cNvSpPr>
          <p:nvPr>
            <p:ph type="sldNum" sz="quarter" idx="5"/>
          </p:nvPr>
        </p:nvSpPr>
        <p:spPr bwMode="auto">
          <a:xfrm>
            <a:off x="3927475" y="8769350"/>
            <a:ext cx="3005138" cy="461963"/>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algn="r" defTabSz="931863">
              <a:defRPr sz="1200"/>
            </a:lvl1pPr>
          </a:lstStyle>
          <a:p>
            <a:pPr>
              <a:defRPr/>
            </a:pPr>
            <a:fld id="{6E347A89-75D7-4122-BAEC-3ADD32AB053A}" type="slidenum">
              <a:rPr lang="en-US"/>
              <a:pPr>
                <a:defRPr/>
              </a:pPr>
              <a:t>‹#›</a:t>
            </a:fld>
            <a:endParaRPr lang="en-US" dirty="0"/>
          </a:p>
        </p:txBody>
      </p:sp>
    </p:spTree>
    <p:extLst>
      <p:ext uri="{BB962C8B-B14F-4D97-AF65-F5344CB8AC3E}">
        <p14:creationId xmlns:p14="http://schemas.microsoft.com/office/powerpoint/2010/main" val="1850592652"/>
      </p:ext>
    </p:extLst>
  </p:cSld>
  <p:clrMap bg1="lt1" tx1="dk1" bg2="lt2" tx2="dk2" accent1="accent1" accent2="accent2" accent3="accent3" accent4="accent4" accent5="accent5" accent6="accent6" hlink="hlink" folHlink="folHlink"/>
  <p:hf sldNum="0" hdr="0" ftr="0" dt="0"/>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4891963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Tree>
    <p:extLst>
      <p:ext uri="{BB962C8B-B14F-4D97-AF65-F5344CB8AC3E}">
        <p14:creationId xmlns:p14="http://schemas.microsoft.com/office/powerpoint/2010/main" val="25653898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7593159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2259228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7664440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7044514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0024939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677545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1899294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6966586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952299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74035787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0882436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56708925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54713622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21994437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54635996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78126869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4785802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1254432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2"/>
          <p:cNvSpPr>
            <a:spLocks noChangeArrowheads="1"/>
          </p:cNvSpPr>
          <p:nvPr/>
        </p:nvSpPr>
        <p:spPr bwMode="auto">
          <a:xfrm rot="16200000">
            <a:off x="3200400" y="-1600200"/>
            <a:ext cx="2743200" cy="9144000"/>
          </a:xfrm>
          <a:prstGeom prst="rect">
            <a:avLst/>
          </a:prstGeom>
          <a:solidFill>
            <a:srgbClr val="015F85"/>
          </a:solidFill>
          <a:ln w="9525" algn="ctr">
            <a:noFill/>
            <a:miter lim="800000"/>
            <a:headEnd/>
            <a:tailEnd/>
          </a:ln>
          <a:effectLst/>
        </p:spPr>
        <p:txBody>
          <a:bodyPr wrap="none" lIns="73025" tIns="36512" rIns="73025" bIns="36512" anchor="ctr"/>
          <a:lstStyle/>
          <a:p>
            <a:pPr>
              <a:defRPr/>
            </a:pPr>
            <a:endParaRPr lang="en-US" dirty="0"/>
          </a:p>
        </p:txBody>
      </p:sp>
      <p:sp>
        <p:nvSpPr>
          <p:cNvPr id="5" name="Rectangle 5"/>
          <p:cNvSpPr>
            <a:spLocks noChangeArrowheads="1"/>
          </p:cNvSpPr>
          <p:nvPr/>
        </p:nvSpPr>
        <p:spPr bwMode="auto">
          <a:xfrm>
            <a:off x="8596313" y="6626225"/>
            <a:ext cx="320675" cy="234950"/>
          </a:xfrm>
          <a:prstGeom prst="rect">
            <a:avLst/>
          </a:prstGeom>
          <a:noFill/>
          <a:ln w="9525" algn="ctr">
            <a:noFill/>
            <a:miter lim="800000"/>
            <a:headEnd/>
            <a:tailEnd/>
          </a:ln>
          <a:effectLst/>
        </p:spPr>
        <p:txBody>
          <a:bodyPr wrap="none" lIns="82124" tIns="41061" rIns="82124" bIns="41061" anchor="b">
            <a:spAutoFit/>
          </a:bodyPr>
          <a:lstStyle/>
          <a:p>
            <a:pPr algn="r" defTabSz="814388" eaLnBrk="0" hangingPunct="0">
              <a:defRPr/>
            </a:pPr>
            <a:fld id="{0FA9C6D9-E111-496D-A5F1-A41E16909595}" type="slidenum">
              <a:rPr lang="en-US" sz="1000">
                <a:solidFill>
                  <a:srgbClr val="1C1C1C"/>
                </a:solidFill>
              </a:rPr>
              <a:pPr algn="r" defTabSz="814388" eaLnBrk="0" hangingPunct="0">
                <a:defRPr/>
              </a:pPr>
              <a:t>‹#›</a:t>
            </a:fld>
            <a:endParaRPr lang="en-US" sz="1000" dirty="0">
              <a:solidFill>
                <a:srgbClr val="1C1C1C"/>
              </a:solidFill>
            </a:endParaRPr>
          </a:p>
        </p:txBody>
      </p:sp>
      <p:sp>
        <p:nvSpPr>
          <p:cNvPr id="4118" name="Rectangle 22"/>
          <p:cNvSpPr>
            <a:spLocks noGrp="1" noChangeArrowheads="1"/>
          </p:cNvSpPr>
          <p:nvPr>
            <p:ph type="ctrTitle"/>
          </p:nvPr>
        </p:nvSpPr>
        <p:spPr bwMode="white">
          <a:xfrm>
            <a:off x="650875" y="2557463"/>
            <a:ext cx="3768725" cy="830262"/>
          </a:xfrm>
          <a:prstGeom prst="rect">
            <a:avLst/>
          </a:prstGeom>
          <a:ln/>
        </p:spPr>
        <p:txBody>
          <a:bodyPr anchor="ctr"/>
          <a:lstStyle>
            <a:lvl1pPr>
              <a:defRPr sz="3000" b="0">
                <a:solidFill>
                  <a:srgbClr val="FFFFFF"/>
                </a:solidFill>
              </a:defRPr>
            </a:lvl1pPr>
          </a:lstStyle>
          <a:p>
            <a:r>
              <a:rPr lang="en-US"/>
              <a:t>Click To Edit Master Title Style</a:t>
            </a:r>
          </a:p>
        </p:txBody>
      </p:sp>
      <p:sp>
        <p:nvSpPr>
          <p:cNvPr id="4119" name="Rectangle 23"/>
          <p:cNvSpPr>
            <a:spLocks noGrp="1" noChangeArrowheads="1"/>
          </p:cNvSpPr>
          <p:nvPr>
            <p:ph type="subTitle" idx="1"/>
          </p:nvPr>
        </p:nvSpPr>
        <p:spPr>
          <a:xfrm>
            <a:off x="650875" y="4733925"/>
            <a:ext cx="6940550" cy="419100"/>
          </a:xfrm>
          <a:prstGeom prst="rect">
            <a:avLst/>
          </a:prstGeom>
          <a:ln/>
        </p:spPr>
        <p:txBody>
          <a:bodyPr/>
          <a:lstStyle>
            <a:lvl1pPr marL="0" indent="0">
              <a:lnSpc>
                <a:spcPct val="90000"/>
              </a:lnSpc>
              <a:buFont typeface="Wingdings" pitchFamily="2" charset="2"/>
              <a:buNone/>
              <a:defRPr sz="2000" b="1">
                <a:solidFill>
                  <a:schemeClr val="bg2"/>
                </a:solidFill>
              </a:defRPr>
            </a:lvl1pPr>
          </a:lstStyle>
          <a:p>
            <a:r>
              <a:rPr lang="en-US"/>
              <a:t>Click to Edit Master Subtitle Style</a:t>
            </a:r>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655638" y="533400"/>
            <a:ext cx="7940675" cy="3581400"/>
          </a:xfrm>
          <a:prstGeom prst="rect">
            <a:avLst/>
          </a:prstGeom>
        </p:spPr>
        <p:txBody>
          <a:bodyPr/>
          <a:lstStyle>
            <a:lvl1pPr marL="0" indent="0">
              <a:buNone/>
              <a:defRPr sz="1800"/>
            </a:lvl1pPr>
            <a:lvl2pPr marL="858838" indent="-457200">
              <a:buFont typeface="+mj-lt"/>
              <a:buAutoNum type="alphaLcParenR"/>
              <a:defRPr sz="1800"/>
            </a:lvl2pPr>
          </a:lstStyle>
          <a:p>
            <a:pPr lvl="0"/>
            <a:r>
              <a:rPr lang="en-US" dirty="0" smtClean="0"/>
              <a:t>Click to edit Master text styles</a:t>
            </a:r>
          </a:p>
          <a:p>
            <a:pPr lvl="1"/>
            <a:r>
              <a:rPr lang="en-US" dirty="0" smtClean="0"/>
              <a:t>A</a:t>
            </a:r>
          </a:p>
          <a:p>
            <a:pPr lvl="1"/>
            <a:r>
              <a:rPr lang="en-US" dirty="0" smtClean="0"/>
              <a:t>B</a:t>
            </a:r>
          </a:p>
          <a:p>
            <a:pPr lvl="1"/>
            <a:r>
              <a:rPr lang="en-US" dirty="0" smtClean="0"/>
              <a:t>C</a:t>
            </a:r>
          </a:p>
          <a:p>
            <a:pPr lvl="1"/>
            <a:r>
              <a:rPr lang="en-US" dirty="0" smtClean="0"/>
              <a:t>D</a:t>
            </a:r>
          </a:p>
        </p:txBody>
      </p:sp>
      <p:sp>
        <p:nvSpPr>
          <p:cNvPr id="4" name="Content Placeholder 2"/>
          <p:cNvSpPr>
            <a:spLocks noGrp="1"/>
          </p:cNvSpPr>
          <p:nvPr>
            <p:ph idx="10" hasCustomPrompt="1"/>
          </p:nvPr>
        </p:nvSpPr>
        <p:spPr>
          <a:xfrm>
            <a:off x="669925" y="4191000"/>
            <a:ext cx="7940675" cy="2362200"/>
          </a:xfrm>
          <a:prstGeom prst="rect">
            <a:avLst/>
          </a:prstGeom>
        </p:spPr>
        <p:txBody>
          <a:bodyPr/>
          <a:lstStyle>
            <a:lvl1pPr marL="0" indent="0">
              <a:buNone/>
              <a:defRPr sz="1800" baseline="0"/>
            </a:lvl1pPr>
            <a:lvl2pPr marL="231775" indent="6350">
              <a:buNone/>
              <a:defRPr sz="1800"/>
            </a:lvl2pPr>
            <a:lvl3pPr>
              <a:buFont typeface="Arial" pitchFamily="34" charset="0"/>
              <a:buNone/>
              <a:defRPr sz="1800"/>
            </a:lvl3pPr>
            <a:lvl4pPr>
              <a:buFont typeface="Arial" pitchFamily="34" charset="0"/>
              <a:buNone/>
              <a:defRPr sz="1800"/>
            </a:lvl4pPr>
            <a:lvl5pPr>
              <a:buFont typeface="Arial" pitchFamily="34" charset="0"/>
              <a:buNone/>
              <a:defRPr sz="1800"/>
            </a:lvl5pPr>
          </a:lstStyle>
          <a:p>
            <a:pPr lvl="0"/>
            <a:r>
              <a:rPr lang="en-US" dirty="0" smtClean="0"/>
              <a:t>Explanation</a:t>
            </a:r>
          </a:p>
          <a:p>
            <a:pPr lvl="1"/>
            <a:r>
              <a:rPr lang="en-US" dirty="0" smtClean="0"/>
              <a:t>Second level</a:t>
            </a:r>
          </a:p>
        </p:txBody>
      </p:sp>
      <p:sp>
        <p:nvSpPr>
          <p:cNvPr id="7" name="Rectangle 5"/>
          <p:cNvSpPr>
            <a:spLocks noChangeArrowheads="1"/>
          </p:cNvSpPr>
          <p:nvPr userDrawn="1"/>
        </p:nvSpPr>
        <p:spPr bwMode="auto">
          <a:xfrm>
            <a:off x="152400" y="515274"/>
            <a:ext cx="554638" cy="359923"/>
          </a:xfrm>
          <a:prstGeom prst="rect">
            <a:avLst/>
          </a:prstGeom>
          <a:noFill/>
          <a:ln w="9525" algn="ctr">
            <a:noFill/>
            <a:miter lim="800000"/>
            <a:headEnd/>
            <a:tailEnd/>
          </a:ln>
          <a:effectLst/>
        </p:spPr>
        <p:txBody>
          <a:bodyPr wrap="square" lIns="82124" tIns="41061" rIns="82124" bIns="41061" anchor="b">
            <a:spAutoFit/>
          </a:bodyPr>
          <a:lstStyle/>
          <a:p>
            <a:pPr algn="r" defTabSz="814388" eaLnBrk="0" hangingPunct="0">
              <a:defRPr/>
            </a:pPr>
            <a:fld id="{0FA9C6D9-E111-496D-A5F1-A41E16909595}" type="slidenum">
              <a:rPr lang="en-US" sz="1800" b="1">
                <a:solidFill>
                  <a:srgbClr val="1C1C1C"/>
                </a:solidFill>
              </a:rPr>
              <a:pPr algn="r" defTabSz="814388" eaLnBrk="0" hangingPunct="0">
                <a:defRPr/>
              </a:pPr>
              <a:t>‹#›</a:t>
            </a:fld>
            <a:endParaRPr lang="en-US" sz="1800" b="1" dirty="0">
              <a:solidFill>
                <a:srgbClr val="1C1C1C"/>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tmplLst>
          <p:tmpl lvl="1">
            <p:tnLst>
              <p:par>
                <p:cTn presetID="1" presetClass="entr" presetSubtype="0" fill="hold" nodeType="clickEffect">
                  <p:stCondLst>
                    <p:cond delay="0"/>
                  </p:stCondLst>
                  <p:childTnLst>
                    <p:set>
                      <p:cBhvr>
                        <p:cTn dur="1" fill="hold">
                          <p:stCondLst>
                            <p:cond delay="0"/>
                          </p:stCondLst>
                        </p:cTn>
                        <p:tgtEl>
                          <p:spTgt spid="4"/>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0"/>
                          </p:stCondLst>
                        </p:cTn>
                        <p:tgtEl>
                          <p:spTgt spid="4"/>
                        </p:tgtEl>
                        <p:attrNameLst>
                          <p:attrName>style.visibility</p:attrName>
                        </p:attrNameLst>
                      </p:cBhvr>
                      <p:to>
                        <p:strVal val="visible"/>
                      </p:to>
                    </p:set>
                  </p:childTnLst>
                </p:cTn>
              </p:par>
            </p:tnLst>
          </p:tmpl>
        </p:tmplLst>
      </p:bldP>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078" name="Rectangle 6"/>
          <p:cNvSpPr>
            <a:spLocks noChangeArrowheads="1"/>
          </p:cNvSpPr>
          <p:nvPr/>
        </p:nvSpPr>
        <p:spPr bwMode="auto">
          <a:xfrm>
            <a:off x="152400" y="6669088"/>
            <a:ext cx="962025" cy="188912"/>
          </a:xfrm>
          <a:prstGeom prst="rect">
            <a:avLst/>
          </a:prstGeom>
          <a:noFill/>
          <a:ln w="9525">
            <a:noFill/>
            <a:miter lim="800000"/>
            <a:headEnd/>
            <a:tailEnd/>
          </a:ln>
          <a:effectLst/>
        </p:spPr>
        <p:txBody>
          <a:bodyPr lIns="82124" tIns="41061" rIns="82124" bIns="41061" anchor="b">
            <a:spAutoFit/>
          </a:bodyPr>
          <a:lstStyle/>
          <a:p>
            <a:pPr defTabSz="814388" eaLnBrk="0" hangingPunct="0">
              <a:defRPr/>
            </a:pPr>
            <a:endParaRPr lang="en-US" sz="700" dirty="0">
              <a:solidFill>
                <a:srgbClr val="D3D3D3"/>
              </a:solidFill>
            </a:endParaRPr>
          </a:p>
        </p:txBody>
      </p:sp>
      <p:sp>
        <p:nvSpPr>
          <p:cNvPr id="3079" name="Rectangle 7"/>
          <p:cNvSpPr>
            <a:spLocks noChangeArrowheads="1"/>
          </p:cNvSpPr>
          <p:nvPr/>
        </p:nvSpPr>
        <p:spPr bwMode="auto">
          <a:xfrm>
            <a:off x="8596313" y="6626225"/>
            <a:ext cx="320675" cy="234950"/>
          </a:xfrm>
          <a:prstGeom prst="rect">
            <a:avLst/>
          </a:prstGeom>
          <a:noFill/>
          <a:ln w="9525" algn="ctr">
            <a:noFill/>
            <a:miter lim="800000"/>
            <a:headEnd/>
            <a:tailEnd/>
          </a:ln>
          <a:effectLst/>
        </p:spPr>
        <p:txBody>
          <a:bodyPr wrap="none" lIns="82124" tIns="41061" rIns="82124" bIns="41061" anchor="b">
            <a:spAutoFit/>
          </a:bodyPr>
          <a:lstStyle/>
          <a:p>
            <a:pPr algn="r" defTabSz="814388" eaLnBrk="0" hangingPunct="0">
              <a:defRPr/>
            </a:pPr>
            <a:fld id="{4B9E0B15-8E2E-4F8E-AFEB-AB2A6280132C}" type="slidenum">
              <a:rPr lang="en-US" sz="1000">
                <a:solidFill>
                  <a:srgbClr val="1C1C1C"/>
                </a:solidFill>
              </a:rPr>
              <a:pPr algn="r" defTabSz="814388" eaLnBrk="0" hangingPunct="0">
                <a:defRPr/>
              </a:pPr>
              <a:t>‹#›</a:t>
            </a:fld>
            <a:endParaRPr lang="en-US" sz="1000" dirty="0">
              <a:solidFill>
                <a:srgbClr val="1C1C1C"/>
              </a:solidFill>
            </a:endParaRPr>
          </a:p>
        </p:txBody>
      </p:sp>
    </p:spTree>
  </p:cSld>
  <p:clrMap bg1="lt1" tx1="dk1" bg2="lt2" tx2="dk2" accent1="accent1" accent2="accent2" accent3="accent3" accent4="accent4" accent5="accent5" accent6="accent6" hlink="hlink" folHlink="folHlink"/>
  <p:sldLayoutIdLst>
    <p:sldLayoutId id="2147484177" r:id="rId1"/>
    <p:sldLayoutId id="2147484155" r:id="rId2"/>
    <p:sldLayoutId id="2147484160" r:id="rId3"/>
  </p:sldLayoutIdLst>
  <p:timing>
    <p:tnLst>
      <p:par>
        <p:cTn id="1" dur="indefinite" restart="never" nodeType="tmRoot"/>
      </p:par>
    </p:tnLst>
  </p:timing>
  <p:hf sldNum="0" hdr="0" ftr="0" dt="0"/>
  <p:txStyles>
    <p:titleStyle>
      <a:lvl1pPr algn="l" defTabSz="814388" rtl="0" eaLnBrk="0" fontAlgn="base" hangingPunct="0">
        <a:lnSpc>
          <a:spcPct val="90000"/>
        </a:lnSpc>
        <a:spcBef>
          <a:spcPct val="0"/>
        </a:spcBef>
        <a:spcAft>
          <a:spcPct val="0"/>
        </a:spcAft>
        <a:defRPr sz="3200" b="1">
          <a:solidFill>
            <a:schemeClr val="tx2"/>
          </a:solidFill>
          <a:latin typeface="+mj-lt"/>
          <a:ea typeface="+mj-ea"/>
          <a:cs typeface="+mj-cs"/>
        </a:defRPr>
      </a:lvl1pPr>
      <a:lvl2pPr algn="l" defTabSz="814388" rtl="0" eaLnBrk="0" fontAlgn="base" hangingPunct="0">
        <a:lnSpc>
          <a:spcPct val="90000"/>
        </a:lnSpc>
        <a:spcBef>
          <a:spcPct val="0"/>
        </a:spcBef>
        <a:spcAft>
          <a:spcPct val="0"/>
        </a:spcAft>
        <a:defRPr sz="3200" b="1">
          <a:solidFill>
            <a:schemeClr val="tx2"/>
          </a:solidFill>
          <a:latin typeface="Arial" charset="0"/>
        </a:defRPr>
      </a:lvl2pPr>
      <a:lvl3pPr algn="l" defTabSz="814388" rtl="0" eaLnBrk="0" fontAlgn="base" hangingPunct="0">
        <a:lnSpc>
          <a:spcPct val="90000"/>
        </a:lnSpc>
        <a:spcBef>
          <a:spcPct val="0"/>
        </a:spcBef>
        <a:spcAft>
          <a:spcPct val="0"/>
        </a:spcAft>
        <a:defRPr sz="3200" b="1">
          <a:solidFill>
            <a:schemeClr val="tx2"/>
          </a:solidFill>
          <a:latin typeface="Arial" charset="0"/>
        </a:defRPr>
      </a:lvl3pPr>
      <a:lvl4pPr algn="l" defTabSz="814388" rtl="0" eaLnBrk="0" fontAlgn="base" hangingPunct="0">
        <a:lnSpc>
          <a:spcPct val="90000"/>
        </a:lnSpc>
        <a:spcBef>
          <a:spcPct val="0"/>
        </a:spcBef>
        <a:spcAft>
          <a:spcPct val="0"/>
        </a:spcAft>
        <a:defRPr sz="3200" b="1">
          <a:solidFill>
            <a:schemeClr val="tx2"/>
          </a:solidFill>
          <a:latin typeface="Arial" charset="0"/>
        </a:defRPr>
      </a:lvl4pPr>
      <a:lvl5pPr algn="l" defTabSz="814388" rtl="0" eaLnBrk="0" fontAlgn="base" hangingPunct="0">
        <a:lnSpc>
          <a:spcPct val="90000"/>
        </a:lnSpc>
        <a:spcBef>
          <a:spcPct val="0"/>
        </a:spcBef>
        <a:spcAft>
          <a:spcPct val="0"/>
        </a:spcAft>
        <a:defRPr sz="3200" b="1">
          <a:solidFill>
            <a:schemeClr val="tx2"/>
          </a:solidFill>
          <a:latin typeface="Arial" charset="0"/>
        </a:defRPr>
      </a:lvl5pPr>
      <a:lvl6pPr marL="457200" algn="l" defTabSz="814388" rtl="0" fontAlgn="base">
        <a:lnSpc>
          <a:spcPct val="90000"/>
        </a:lnSpc>
        <a:spcBef>
          <a:spcPct val="0"/>
        </a:spcBef>
        <a:spcAft>
          <a:spcPct val="0"/>
        </a:spcAft>
        <a:defRPr sz="3200" b="1">
          <a:solidFill>
            <a:schemeClr val="tx2"/>
          </a:solidFill>
          <a:latin typeface="Arial" charset="0"/>
        </a:defRPr>
      </a:lvl6pPr>
      <a:lvl7pPr marL="914400" algn="l" defTabSz="814388" rtl="0" fontAlgn="base">
        <a:lnSpc>
          <a:spcPct val="90000"/>
        </a:lnSpc>
        <a:spcBef>
          <a:spcPct val="0"/>
        </a:spcBef>
        <a:spcAft>
          <a:spcPct val="0"/>
        </a:spcAft>
        <a:defRPr sz="3200" b="1">
          <a:solidFill>
            <a:schemeClr val="tx2"/>
          </a:solidFill>
          <a:latin typeface="Arial" charset="0"/>
        </a:defRPr>
      </a:lvl7pPr>
      <a:lvl8pPr marL="1371600" algn="l" defTabSz="814388" rtl="0" fontAlgn="base">
        <a:lnSpc>
          <a:spcPct val="90000"/>
        </a:lnSpc>
        <a:spcBef>
          <a:spcPct val="0"/>
        </a:spcBef>
        <a:spcAft>
          <a:spcPct val="0"/>
        </a:spcAft>
        <a:defRPr sz="3200" b="1">
          <a:solidFill>
            <a:schemeClr val="tx2"/>
          </a:solidFill>
          <a:latin typeface="Arial" charset="0"/>
        </a:defRPr>
      </a:lvl8pPr>
      <a:lvl9pPr marL="1828800" algn="l" defTabSz="814388" rtl="0" fontAlgn="base">
        <a:lnSpc>
          <a:spcPct val="90000"/>
        </a:lnSpc>
        <a:spcBef>
          <a:spcPct val="0"/>
        </a:spcBef>
        <a:spcAft>
          <a:spcPct val="0"/>
        </a:spcAft>
        <a:defRPr sz="3200" b="1">
          <a:solidFill>
            <a:schemeClr val="tx2"/>
          </a:solidFill>
          <a:latin typeface="Arial" charset="0"/>
        </a:defRPr>
      </a:lvl9pPr>
    </p:titleStyle>
    <p:bodyStyle>
      <a:lvl1pPr marL="236538" indent="-236538" algn="l" defTabSz="814388" rtl="0" eaLnBrk="0" fontAlgn="base" hangingPunct="0">
        <a:lnSpc>
          <a:spcPct val="95000"/>
        </a:lnSpc>
        <a:spcBef>
          <a:spcPct val="50000"/>
        </a:spcBef>
        <a:spcAft>
          <a:spcPct val="0"/>
        </a:spcAft>
        <a:buClr>
          <a:schemeClr val="tx2"/>
        </a:buClr>
        <a:buSzPct val="100000"/>
        <a:buFont typeface="Wingdings" pitchFamily="2" charset="2"/>
        <a:buChar char="§"/>
        <a:defRPr sz="2400">
          <a:solidFill>
            <a:schemeClr val="tx1"/>
          </a:solidFill>
          <a:latin typeface="+mn-lt"/>
          <a:ea typeface="+mn-ea"/>
          <a:cs typeface="+mn-cs"/>
        </a:defRPr>
      </a:lvl1pPr>
      <a:lvl2pPr marL="630238" indent="-228600" algn="l" defTabSz="814388" rtl="0" eaLnBrk="0" fontAlgn="base" hangingPunct="0">
        <a:lnSpc>
          <a:spcPct val="95000"/>
        </a:lnSpc>
        <a:spcBef>
          <a:spcPct val="35000"/>
        </a:spcBef>
        <a:spcAft>
          <a:spcPct val="0"/>
        </a:spcAft>
        <a:buClr>
          <a:schemeClr val="tx2"/>
        </a:buClr>
        <a:buFont typeface="Arial" charset="0"/>
        <a:buChar char="–"/>
        <a:defRPr sz="2000">
          <a:solidFill>
            <a:schemeClr val="tx1"/>
          </a:solidFill>
          <a:latin typeface="+mn-lt"/>
        </a:defRPr>
      </a:lvl2pPr>
      <a:lvl3pPr marL="914400" algn="l" defTabSz="814388" rtl="0" eaLnBrk="0" fontAlgn="base" hangingPunct="0">
        <a:lnSpc>
          <a:spcPct val="95000"/>
        </a:lnSpc>
        <a:spcBef>
          <a:spcPct val="35000"/>
        </a:spcBef>
        <a:spcAft>
          <a:spcPct val="0"/>
        </a:spcAft>
        <a:defRPr sz="2000">
          <a:solidFill>
            <a:schemeClr val="tx1"/>
          </a:solidFill>
          <a:latin typeface="+mn-lt"/>
        </a:defRPr>
      </a:lvl3pPr>
      <a:lvl4pPr marL="1254125" indent="117475" algn="l" defTabSz="814388" rtl="0" eaLnBrk="0" fontAlgn="base" hangingPunct="0">
        <a:lnSpc>
          <a:spcPct val="95000"/>
        </a:lnSpc>
        <a:spcBef>
          <a:spcPct val="35000"/>
        </a:spcBef>
        <a:spcAft>
          <a:spcPct val="0"/>
        </a:spcAft>
        <a:defRPr sz="2000">
          <a:solidFill>
            <a:schemeClr val="tx1"/>
          </a:solidFill>
          <a:latin typeface="+mn-lt"/>
        </a:defRPr>
      </a:lvl4pPr>
      <a:lvl5pPr marL="1604963" indent="223838" algn="l" defTabSz="814388" rtl="0" eaLnBrk="0" fontAlgn="base" hangingPunct="0">
        <a:lnSpc>
          <a:spcPct val="95000"/>
        </a:lnSpc>
        <a:spcBef>
          <a:spcPct val="35000"/>
        </a:spcBef>
        <a:spcAft>
          <a:spcPct val="0"/>
        </a:spcAft>
        <a:defRPr sz="2000">
          <a:solidFill>
            <a:schemeClr val="tx1"/>
          </a:solidFill>
          <a:latin typeface="+mn-lt"/>
        </a:defRPr>
      </a:lvl5pPr>
      <a:lvl6pPr marL="2062163" algn="l" defTabSz="814388" rtl="0" fontAlgn="base">
        <a:lnSpc>
          <a:spcPct val="95000"/>
        </a:lnSpc>
        <a:spcBef>
          <a:spcPct val="35000"/>
        </a:spcBef>
        <a:spcAft>
          <a:spcPct val="0"/>
        </a:spcAft>
        <a:defRPr sz="2000">
          <a:solidFill>
            <a:schemeClr val="tx1"/>
          </a:solidFill>
          <a:latin typeface="+mn-lt"/>
        </a:defRPr>
      </a:lvl6pPr>
      <a:lvl7pPr marL="2519363" algn="l" defTabSz="814388" rtl="0" fontAlgn="base">
        <a:lnSpc>
          <a:spcPct val="95000"/>
        </a:lnSpc>
        <a:spcBef>
          <a:spcPct val="35000"/>
        </a:spcBef>
        <a:spcAft>
          <a:spcPct val="0"/>
        </a:spcAft>
        <a:defRPr sz="2000">
          <a:solidFill>
            <a:schemeClr val="tx1"/>
          </a:solidFill>
          <a:latin typeface="+mn-lt"/>
        </a:defRPr>
      </a:lvl7pPr>
      <a:lvl8pPr marL="2976563" algn="l" defTabSz="814388" rtl="0" fontAlgn="base">
        <a:lnSpc>
          <a:spcPct val="95000"/>
        </a:lnSpc>
        <a:spcBef>
          <a:spcPct val="35000"/>
        </a:spcBef>
        <a:spcAft>
          <a:spcPct val="0"/>
        </a:spcAft>
        <a:defRPr sz="2000">
          <a:solidFill>
            <a:schemeClr val="tx1"/>
          </a:solidFill>
          <a:latin typeface="+mn-lt"/>
        </a:defRPr>
      </a:lvl8pPr>
      <a:lvl9pPr marL="3433763" algn="l" defTabSz="814388" rtl="0" fontAlgn="base">
        <a:lnSpc>
          <a:spcPct val="95000"/>
        </a:lnSpc>
        <a:spcBef>
          <a:spcPct val="35000"/>
        </a:spcBef>
        <a:spcAft>
          <a:spcPct val="0"/>
        </a:spcAft>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altLang="ko-KR" dirty="0" smtClean="0"/>
              <a:t>Your project is completed and you find that many of the requirements that you included did not really tie in with any particular business need.  You most likely skipped over or did a poor job of creating which of the following?</a:t>
            </a:r>
            <a:endParaRPr lang="ko-KR" altLang="ko-KR" dirty="0" smtClean="0"/>
          </a:p>
          <a:p>
            <a:pPr lvl="1"/>
            <a:r>
              <a:rPr lang="en-US" altLang="ko-KR" dirty="0" smtClean="0"/>
              <a:t>Scope Management Plan</a:t>
            </a:r>
            <a:endParaRPr lang="ko-KR" altLang="ko-KR" dirty="0" smtClean="0"/>
          </a:p>
          <a:p>
            <a:pPr lvl="1"/>
            <a:r>
              <a:rPr lang="en-US" altLang="ko-KR" dirty="0" smtClean="0"/>
              <a:t>Project Charter</a:t>
            </a:r>
            <a:endParaRPr lang="ko-KR" altLang="ko-KR" dirty="0" smtClean="0"/>
          </a:p>
          <a:p>
            <a:pPr lvl="1"/>
            <a:r>
              <a:rPr lang="en-US" altLang="ko-KR" dirty="0" smtClean="0"/>
              <a:t>Requirements Traceability Matrix</a:t>
            </a:r>
            <a:endParaRPr lang="ko-KR" altLang="ko-KR" dirty="0" smtClean="0"/>
          </a:p>
          <a:p>
            <a:pPr lvl="1"/>
            <a:r>
              <a:rPr lang="en-US" altLang="ko-KR" dirty="0" smtClean="0"/>
              <a:t>Requirements Management Plan</a:t>
            </a:r>
            <a:endParaRPr lang="ko-KR" altLang="ko-KR" dirty="0" smtClean="0"/>
          </a:p>
          <a:p>
            <a:pPr lvl="1"/>
            <a:endParaRPr lang="ko-KR" altLang="en-US" dirty="0"/>
          </a:p>
        </p:txBody>
      </p:sp>
      <p:sp>
        <p:nvSpPr>
          <p:cNvPr id="4" name="Content Placeholder 3"/>
          <p:cNvSpPr>
            <a:spLocks noGrp="1"/>
          </p:cNvSpPr>
          <p:nvPr>
            <p:ph idx="10"/>
          </p:nvPr>
        </p:nvSpPr>
        <p:spPr/>
        <p:txBody>
          <a:bodyPr/>
          <a:lstStyle/>
          <a:p>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altLang="ko-KR" dirty="0" smtClean="0"/>
              <a:t>An office building construction project calls for a fountain to be constructed in the office lobby, however, the materials for the fountain would not fit through the door once the lobby is completed.  Thus, the builder must begin installing the large fountain components before the lobby itself is completed.  The relationship between these activities (constructing the fountain and building the lobby) is best described how?</a:t>
            </a:r>
            <a:endParaRPr lang="ko-KR" altLang="ko-KR" dirty="0" smtClean="0"/>
          </a:p>
          <a:p>
            <a:pPr lvl="1"/>
            <a:r>
              <a:rPr lang="en-US" altLang="ko-KR" dirty="0" smtClean="0"/>
              <a:t>A start to finish relationship</a:t>
            </a:r>
            <a:endParaRPr lang="ko-KR" altLang="ko-KR" dirty="0" smtClean="0"/>
          </a:p>
          <a:p>
            <a:pPr lvl="1"/>
            <a:r>
              <a:rPr lang="en-US" altLang="ko-KR" dirty="0" smtClean="0"/>
              <a:t>Fast tracking</a:t>
            </a:r>
            <a:endParaRPr lang="ko-KR" altLang="ko-KR" dirty="0" smtClean="0"/>
          </a:p>
          <a:p>
            <a:pPr lvl="1"/>
            <a:r>
              <a:rPr lang="en-US" altLang="ko-KR" dirty="0" smtClean="0"/>
              <a:t>Lead</a:t>
            </a:r>
            <a:endParaRPr lang="ko-KR" altLang="ko-KR" dirty="0" smtClean="0"/>
          </a:p>
          <a:p>
            <a:pPr lvl="1"/>
            <a:r>
              <a:rPr lang="en-US" altLang="ko-KR" dirty="0" smtClean="0"/>
              <a:t>Lag</a:t>
            </a:r>
            <a:endParaRPr lang="ko-KR" altLang="ko-KR" dirty="0"/>
          </a:p>
        </p:txBody>
      </p:sp>
      <p:sp>
        <p:nvSpPr>
          <p:cNvPr id="4" name="Content Placeholder 3"/>
          <p:cNvSpPr>
            <a:spLocks noGrp="1"/>
          </p:cNvSpPr>
          <p:nvPr>
            <p:ph idx="10"/>
          </p:nvPr>
        </p:nvSpPr>
        <p:spPr/>
        <p:txBody>
          <a:bodyPr/>
          <a:lstStyle/>
          <a:p>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altLang="ko-KR" dirty="0" smtClean="0"/>
              <a:t>All of the following would be incorporated into the Project Management Plan except for which one?</a:t>
            </a:r>
            <a:endParaRPr lang="ko-KR" altLang="ko-KR" dirty="0" smtClean="0"/>
          </a:p>
          <a:p>
            <a:pPr lvl="1"/>
            <a:r>
              <a:rPr lang="en-US" altLang="ko-KR" dirty="0" smtClean="0"/>
              <a:t>Project Charter</a:t>
            </a:r>
            <a:endParaRPr lang="ko-KR" altLang="ko-KR" dirty="0" smtClean="0"/>
          </a:p>
          <a:p>
            <a:pPr lvl="1"/>
            <a:r>
              <a:rPr lang="en-US" altLang="ko-KR" dirty="0" smtClean="0"/>
              <a:t>Requirements Management Plan</a:t>
            </a:r>
            <a:endParaRPr lang="ko-KR" altLang="ko-KR" dirty="0" smtClean="0"/>
          </a:p>
          <a:p>
            <a:pPr lvl="1"/>
            <a:r>
              <a:rPr lang="en-US" altLang="ko-KR" dirty="0" smtClean="0"/>
              <a:t>Risk Management Plan</a:t>
            </a:r>
            <a:endParaRPr lang="ko-KR" altLang="ko-KR" dirty="0" smtClean="0"/>
          </a:p>
          <a:p>
            <a:pPr lvl="1"/>
            <a:r>
              <a:rPr lang="en-US" altLang="ko-KR" dirty="0" smtClean="0"/>
              <a:t>Schedule Management Plan</a:t>
            </a:r>
            <a:endParaRPr lang="ko-KR" altLang="ko-KR" dirty="0"/>
          </a:p>
        </p:txBody>
      </p:sp>
      <p:sp>
        <p:nvSpPr>
          <p:cNvPr id="4" name="Content Placeholder 3"/>
          <p:cNvSpPr>
            <a:spLocks noGrp="1"/>
          </p:cNvSpPr>
          <p:nvPr>
            <p:ph idx="10"/>
          </p:nvPr>
        </p:nvSpPr>
        <p:spPr/>
        <p:txBody>
          <a:bodyPr/>
          <a:lstStyle/>
          <a:p>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55638" y="533400"/>
            <a:ext cx="7940675" cy="3352800"/>
          </a:xfrm>
        </p:spPr>
        <p:txBody>
          <a:bodyPr/>
          <a:lstStyle/>
          <a:p>
            <a:r>
              <a:rPr lang="en-US" altLang="ko-KR" dirty="0" smtClean="0"/>
              <a:t>You are managing a project to install solar power panels to your company’s office buildings.  Using  a beta distribution from PERT, you estimate the project should take 30 days.  Your pessimistic estimate is 44 days and your optimistic estimate is 20 days.  You must be accurate to within a 99.73% probability.  What deration estimate will you provide them?</a:t>
            </a:r>
            <a:endParaRPr lang="ko-KR" altLang="ko-KR" dirty="0" smtClean="0"/>
          </a:p>
          <a:p>
            <a:pPr lvl="1"/>
            <a:r>
              <a:rPr lang="en-US" altLang="ko-KR" dirty="0" smtClean="0"/>
              <a:t>42 days</a:t>
            </a:r>
            <a:endParaRPr lang="ko-KR" altLang="ko-KR" dirty="0" smtClean="0"/>
          </a:p>
          <a:p>
            <a:pPr lvl="1"/>
            <a:r>
              <a:rPr lang="en-US" altLang="ko-KR" dirty="0" smtClean="0"/>
              <a:t>40 days</a:t>
            </a:r>
            <a:endParaRPr lang="ko-KR" altLang="ko-KR" dirty="0" smtClean="0"/>
          </a:p>
          <a:p>
            <a:pPr lvl="1"/>
            <a:r>
              <a:rPr lang="en-US" altLang="ko-KR" dirty="0" smtClean="0"/>
              <a:t>44 days</a:t>
            </a:r>
            <a:endParaRPr lang="ko-KR" altLang="ko-KR" dirty="0" smtClean="0"/>
          </a:p>
          <a:p>
            <a:pPr lvl="1"/>
            <a:r>
              <a:rPr lang="en-US" altLang="ko-KR" dirty="0" smtClean="0"/>
              <a:t>44 days</a:t>
            </a:r>
            <a:endParaRPr lang="ko-KR" altLang="ko-KR" dirty="0"/>
          </a:p>
        </p:txBody>
      </p:sp>
      <p:sp>
        <p:nvSpPr>
          <p:cNvPr id="4" name="Content Placeholder 3"/>
          <p:cNvSpPr>
            <a:spLocks noGrp="1"/>
          </p:cNvSpPr>
          <p:nvPr>
            <p:ph idx="10"/>
          </p:nvPr>
        </p:nvSpPr>
        <p:spPr/>
        <p:txBody>
          <a:bodyPr/>
          <a:lstStyle/>
          <a:p>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altLang="ko-KR" dirty="0" smtClean="0"/>
              <a:t>Which of the following is not true regarding AOA Precedence Diagramming Method (PDM)?</a:t>
            </a:r>
            <a:endParaRPr lang="ko-KR" altLang="ko-KR" dirty="0" smtClean="0"/>
          </a:p>
          <a:p>
            <a:pPr lvl="1"/>
            <a:r>
              <a:rPr lang="en-US" altLang="ko-KR" dirty="0" smtClean="0"/>
              <a:t>It displays the time periods on the boxes, or nodes, and the activity on the arrows connecting the nodes.</a:t>
            </a:r>
            <a:endParaRPr lang="ko-KR" altLang="ko-KR" dirty="0" smtClean="0"/>
          </a:p>
          <a:p>
            <a:pPr lvl="1"/>
            <a:r>
              <a:rPr lang="en-US" altLang="ko-KR" dirty="0" smtClean="0"/>
              <a:t>It uses both arrows and boxes (nodes) to set forth the sequence in which activities must be performed.</a:t>
            </a:r>
            <a:endParaRPr lang="ko-KR" altLang="ko-KR" dirty="0" smtClean="0"/>
          </a:p>
          <a:p>
            <a:pPr lvl="1"/>
            <a:r>
              <a:rPr lang="en-US" altLang="ko-KR" dirty="0" smtClean="0"/>
              <a:t>It is also called AON, or Activity on Node.</a:t>
            </a:r>
            <a:endParaRPr lang="ko-KR" altLang="ko-KR" dirty="0" smtClean="0"/>
          </a:p>
          <a:p>
            <a:pPr lvl="1"/>
            <a:r>
              <a:rPr lang="en-US" altLang="ko-KR" dirty="0" smtClean="0"/>
              <a:t>It allows for dependency relationships other than finish to start.</a:t>
            </a:r>
            <a:endParaRPr lang="ko-KR" altLang="ko-KR" dirty="0" smtClean="0"/>
          </a:p>
          <a:p>
            <a:pPr lvl="1"/>
            <a:endParaRPr lang="ko-KR" altLang="en-US" dirty="0"/>
          </a:p>
        </p:txBody>
      </p:sp>
      <p:sp>
        <p:nvSpPr>
          <p:cNvPr id="4" name="Content Placeholder 3"/>
          <p:cNvSpPr>
            <a:spLocks noGrp="1"/>
          </p:cNvSpPr>
          <p:nvPr>
            <p:ph idx="10"/>
          </p:nvPr>
        </p:nvSpPr>
        <p:spPr/>
        <p:txBody>
          <a:bodyPr/>
          <a:lstStyle/>
          <a:p>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0"/>
            <a:r>
              <a:rPr lang="en-US" dirty="0" smtClean="0"/>
              <a:t>A Project Statement of Work should typically contain and/or consider the following items:</a:t>
            </a:r>
          </a:p>
          <a:p>
            <a:pPr lvl="1"/>
            <a:r>
              <a:rPr lang="en-US" dirty="0" smtClean="0"/>
              <a:t>High-level  product description, business need and company’s strategic plan</a:t>
            </a:r>
          </a:p>
          <a:p>
            <a:pPr lvl="1"/>
            <a:r>
              <a:rPr lang="en-US" dirty="0" smtClean="0"/>
              <a:t>High-level product description, business need and list of key stakeholders</a:t>
            </a:r>
          </a:p>
          <a:p>
            <a:pPr lvl="1"/>
            <a:r>
              <a:rPr lang="en-US" dirty="0" smtClean="0"/>
              <a:t>High-level product description and contract</a:t>
            </a:r>
          </a:p>
          <a:p>
            <a:pPr lvl="1"/>
            <a:r>
              <a:rPr lang="en-US" dirty="0" smtClean="0"/>
              <a:t>Scope statement and business need</a:t>
            </a:r>
            <a:endParaRPr lang="en-US" dirty="0"/>
          </a:p>
        </p:txBody>
      </p:sp>
      <p:sp>
        <p:nvSpPr>
          <p:cNvPr id="4" name="Content Placeholder 3"/>
          <p:cNvSpPr>
            <a:spLocks noGrp="1"/>
          </p:cNvSpPr>
          <p:nvPr>
            <p:ph idx="10"/>
          </p:nvPr>
        </p:nvSpPr>
        <p:spPr/>
        <p:txBody>
          <a:bodyPr/>
          <a:lstStyle/>
          <a:p>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altLang="ko-KR" dirty="0" smtClean="0"/>
              <a:t>Which of the following would be considered an Enterprise Environmental Factor?</a:t>
            </a:r>
            <a:endParaRPr lang="ko-KR" altLang="ko-KR" dirty="0" smtClean="0"/>
          </a:p>
          <a:p>
            <a:pPr lvl="1"/>
            <a:r>
              <a:rPr lang="en-US" altLang="ko-KR" dirty="0" smtClean="0"/>
              <a:t>Budget templates</a:t>
            </a:r>
            <a:endParaRPr lang="ko-KR" altLang="ko-KR" dirty="0" smtClean="0"/>
          </a:p>
          <a:p>
            <a:pPr lvl="1"/>
            <a:r>
              <a:rPr lang="en-US" altLang="ko-KR" dirty="0" smtClean="0"/>
              <a:t>Lessons Learned from prior similar projects</a:t>
            </a:r>
            <a:endParaRPr lang="ko-KR" altLang="ko-KR" dirty="0" smtClean="0"/>
          </a:p>
          <a:p>
            <a:pPr lvl="1"/>
            <a:r>
              <a:rPr lang="en-US" altLang="ko-KR" dirty="0" smtClean="0"/>
              <a:t>Company policies</a:t>
            </a:r>
            <a:endParaRPr lang="ko-KR" altLang="ko-KR" dirty="0" smtClean="0"/>
          </a:p>
          <a:p>
            <a:pPr lvl="1"/>
            <a:r>
              <a:rPr lang="en-US" altLang="ko-KR" dirty="0" smtClean="0"/>
              <a:t>Progressive Elaboration</a:t>
            </a:r>
            <a:endParaRPr lang="ko-KR" altLang="ko-KR" dirty="0"/>
          </a:p>
        </p:txBody>
      </p:sp>
      <p:sp>
        <p:nvSpPr>
          <p:cNvPr id="4" name="Content Placeholder 3"/>
          <p:cNvSpPr>
            <a:spLocks noGrp="1"/>
          </p:cNvSpPr>
          <p:nvPr>
            <p:ph idx="10"/>
          </p:nvPr>
        </p:nvSpPr>
        <p:spPr/>
        <p:txBody>
          <a:bodyPr/>
          <a:lstStyle/>
          <a:p>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altLang="ko-KR" dirty="0" smtClean="0"/>
              <a:t>Which is true regarding the project life cycle?</a:t>
            </a:r>
            <a:endParaRPr lang="ko-KR" altLang="ko-KR" dirty="0" smtClean="0"/>
          </a:p>
          <a:p>
            <a:pPr lvl="1"/>
            <a:r>
              <a:rPr lang="en-US" altLang="ko-KR" dirty="0" smtClean="0"/>
              <a:t>As time goes by, stakeholder influence over a project increases.</a:t>
            </a:r>
            <a:endParaRPr lang="ko-KR" altLang="ko-KR" dirty="0" smtClean="0"/>
          </a:p>
          <a:p>
            <a:pPr lvl="1"/>
            <a:r>
              <a:rPr lang="en-US" altLang="ko-KR" dirty="0" smtClean="0"/>
              <a:t>As time goes by, project risk increases along with stakeholder influence.</a:t>
            </a:r>
            <a:endParaRPr lang="ko-KR" altLang="ko-KR" dirty="0" smtClean="0"/>
          </a:p>
          <a:p>
            <a:pPr lvl="1"/>
            <a:r>
              <a:rPr lang="en-US" altLang="ko-KR" dirty="0" smtClean="0"/>
              <a:t>As time goes by, project risk decreases.</a:t>
            </a:r>
            <a:endParaRPr lang="ko-KR" altLang="ko-KR" dirty="0" smtClean="0"/>
          </a:p>
          <a:p>
            <a:pPr lvl="1"/>
            <a:r>
              <a:rPr lang="en-US" altLang="ko-KR" dirty="0" smtClean="0"/>
              <a:t>Costs are at their highest near the very end of the project.</a:t>
            </a:r>
            <a:endParaRPr lang="ko-KR" altLang="ko-KR" dirty="0"/>
          </a:p>
        </p:txBody>
      </p:sp>
      <p:sp>
        <p:nvSpPr>
          <p:cNvPr id="4" name="Content Placeholder 3"/>
          <p:cNvSpPr>
            <a:spLocks noGrp="1"/>
          </p:cNvSpPr>
          <p:nvPr>
            <p:ph idx="10"/>
          </p:nvPr>
        </p:nvSpPr>
        <p:spPr/>
        <p:txBody>
          <a:bodyPr/>
          <a:lstStyle/>
          <a:p>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altLang="ko-KR" dirty="0" smtClean="0"/>
              <a:t>The project charter would most appropriately be signed by which of the following?</a:t>
            </a:r>
            <a:endParaRPr lang="ko-KR" altLang="ko-KR" dirty="0" smtClean="0"/>
          </a:p>
          <a:p>
            <a:pPr lvl="1"/>
            <a:r>
              <a:rPr lang="en-US" altLang="ko-KR" dirty="0" smtClean="0"/>
              <a:t>The project manager</a:t>
            </a:r>
            <a:endParaRPr lang="ko-KR" altLang="ko-KR" dirty="0" smtClean="0"/>
          </a:p>
          <a:p>
            <a:pPr lvl="1"/>
            <a:r>
              <a:rPr lang="en-US" altLang="ko-KR" dirty="0" smtClean="0"/>
              <a:t>The project manager and project team</a:t>
            </a:r>
            <a:endParaRPr lang="ko-KR" altLang="ko-KR" dirty="0" smtClean="0"/>
          </a:p>
          <a:p>
            <a:pPr lvl="1"/>
            <a:r>
              <a:rPr lang="en-US" altLang="ko-KR" dirty="0" smtClean="0"/>
              <a:t>The project sponsor</a:t>
            </a:r>
            <a:endParaRPr lang="ko-KR" altLang="ko-KR" dirty="0" smtClean="0"/>
          </a:p>
          <a:p>
            <a:pPr lvl="1"/>
            <a:r>
              <a:rPr lang="en-US" altLang="ko-KR" dirty="0" smtClean="0"/>
              <a:t>All stakeholders</a:t>
            </a:r>
            <a:endParaRPr lang="ko-KR" altLang="ko-KR" dirty="0"/>
          </a:p>
        </p:txBody>
      </p:sp>
      <p:sp>
        <p:nvSpPr>
          <p:cNvPr id="4" name="Content Placeholder 3"/>
          <p:cNvSpPr>
            <a:spLocks noGrp="1"/>
          </p:cNvSpPr>
          <p:nvPr>
            <p:ph idx="10"/>
          </p:nvPr>
        </p:nvSpPr>
        <p:spPr/>
        <p:txBody>
          <a:bodyPr/>
          <a:lstStyle/>
          <a:p>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altLang="ko-KR" dirty="0" smtClean="0"/>
              <a:t>Which of the following are considered project constraints?</a:t>
            </a:r>
            <a:endParaRPr lang="ko-KR" altLang="ko-KR" dirty="0" smtClean="0"/>
          </a:p>
          <a:p>
            <a:pPr lvl="1"/>
            <a:r>
              <a:rPr lang="en-US" altLang="ko-KR" dirty="0" smtClean="0"/>
              <a:t>Resources</a:t>
            </a:r>
            <a:endParaRPr lang="ko-KR" altLang="ko-KR" dirty="0" smtClean="0"/>
          </a:p>
          <a:p>
            <a:pPr lvl="1"/>
            <a:r>
              <a:rPr lang="en-US" altLang="ko-KR" dirty="0" smtClean="0"/>
              <a:t>Resources and budget</a:t>
            </a:r>
            <a:endParaRPr lang="ko-KR" altLang="ko-KR" dirty="0" smtClean="0"/>
          </a:p>
          <a:p>
            <a:pPr lvl="1"/>
            <a:r>
              <a:rPr lang="en-US" altLang="ko-KR" dirty="0" smtClean="0"/>
              <a:t>Resources, schedule and budget</a:t>
            </a:r>
            <a:endParaRPr lang="ko-KR" altLang="ko-KR" dirty="0" smtClean="0"/>
          </a:p>
          <a:p>
            <a:pPr lvl="1"/>
            <a:r>
              <a:rPr lang="en-US" altLang="ko-KR" dirty="0" smtClean="0"/>
              <a:t>Resources and third-party contractors</a:t>
            </a:r>
            <a:endParaRPr lang="ko-KR" altLang="ko-KR" dirty="0" smtClean="0"/>
          </a:p>
          <a:p>
            <a:endParaRPr lang="ko-KR" altLang="en-US" dirty="0"/>
          </a:p>
        </p:txBody>
      </p:sp>
      <p:sp>
        <p:nvSpPr>
          <p:cNvPr id="4" name="Content Placeholder 3"/>
          <p:cNvSpPr>
            <a:spLocks noGrp="1"/>
          </p:cNvSpPr>
          <p:nvPr>
            <p:ph idx="10"/>
          </p:nvPr>
        </p:nvSpPr>
        <p:spPr/>
        <p:txBody>
          <a:bodyPr/>
          <a:lstStyle/>
          <a:p>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altLang="ko-KR" dirty="0" smtClean="0"/>
              <a:t>Which of the following processes is concerned with defining, coordinating and integrating the various subsidiary project plans?</a:t>
            </a:r>
            <a:endParaRPr lang="ko-KR" altLang="ko-KR" dirty="0" smtClean="0"/>
          </a:p>
          <a:p>
            <a:pPr lvl="1"/>
            <a:r>
              <a:rPr lang="en-US" altLang="ko-KR" dirty="0" smtClean="0"/>
              <a:t>Collect Requirements</a:t>
            </a:r>
            <a:endParaRPr lang="ko-KR" altLang="ko-KR" dirty="0" smtClean="0"/>
          </a:p>
          <a:p>
            <a:pPr lvl="1"/>
            <a:r>
              <a:rPr lang="en-US" altLang="ko-KR" dirty="0" smtClean="0"/>
              <a:t>Direct and Manage Project Work</a:t>
            </a:r>
            <a:endParaRPr lang="ko-KR" altLang="ko-KR" dirty="0" smtClean="0"/>
          </a:p>
          <a:p>
            <a:pPr lvl="1"/>
            <a:r>
              <a:rPr lang="en-US" altLang="ko-KR" dirty="0" smtClean="0"/>
              <a:t>Develop Project Management Plan</a:t>
            </a:r>
            <a:endParaRPr lang="ko-KR" altLang="ko-KR" dirty="0" smtClean="0"/>
          </a:p>
          <a:p>
            <a:pPr lvl="1"/>
            <a:r>
              <a:rPr lang="en-US" altLang="ko-KR" dirty="0" smtClean="0"/>
              <a:t>Monitor and Control Project Work</a:t>
            </a:r>
            <a:endParaRPr lang="ko-KR" altLang="ko-KR" dirty="0" smtClean="0"/>
          </a:p>
          <a:p>
            <a:pPr lvl="1"/>
            <a:endParaRPr lang="ko-KR" altLang="en-US" dirty="0"/>
          </a:p>
        </p:txBody>
      </p:sp>
      <p:sp>
        <p:nvSpPr>
          <p:cNvPr id="4" name="Content Placeholder 3"/>
          <p:cNvSpPr>
            <a:spLocks noGrp="1"/>
          </p:cNvSpPr>
          <p:nvPr>
            <p:ph idx="10"/>
          </p:nvPr>
        </p:nvSpPr>
        <p:spPr/>
        <p:txBody>
          <a:bodyPr/>
          <a:lstStyle/>
          <a:p>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altLang="ko-KR" dirty="0" smtClean="0"/>
              <a:t>You are managing a project to manufacture a new line of automobiles, with a value of $10,000 each.  At the present time, you have produced 50 cars.  You had planned on producing 75 cars by this time, however.  What is your SPI?</a:t>
            </a:r>
            <a:endParaRPr lang="ko-KR" altLang="ko-KR" dirty="0" smtClean="0"/>
          </a:p>
          <a:p>
            <a:pPr lvl="1"/>
            <a:r>
              <a:rPr lang="en-US" altLang="ko-KR" dirty="0" smtClean="0"/>
              <a:t>-250,000</a:t>
            </a:r>
            <a:endParaRPr lang="ko-KR" altLang="ko-KR" dirty="0" smtClean="0"/>
          </a:p>
          <a:p>
            <a:pPr lvl="1"/>
            <a:r>
              <a:rPr lang="en-US" altLang="ko-KR" dirty="0" smtClean="0"/>
              <a:t>1.67</a:t>
            </a:r>
            <a:endParaRPr lang="ko-KR" altLang="ko-KR" dirty="0" smtClean="0"/>
          </a:p>
          <a:p>
            <a:pPr lvl="1"/>
            <a:r>
              <a:rPr lang="en-US" altLang="ko-KR" dirty="0" smtClean="0"/>
              <a:t>.67</a:t>
            </a:r>
            <a:endParaRPr lang="ko-KR" altLang="ko-KR" dirty="0" smtClean="0"/>
          </a:p>
          <a:p>
            <a:pPr lvl="1"/>
            <a:r>
              <a:rPr lang="en-US" altLang="ko-KR" dirty="0" smtClean="0"/>
              <a:t>You do not have enough information to calculate SPI.</a:t>
            </a:r>
            <a:endParaRPr lang="ko-KR" altLang="ko-KR" dirty="0" smtClean="0"/>
          </a:p>
          <a:p>
            <a:r>
              <a:rPr lang="en-US" altLang="ko-KR" dirty="0" smtClean="0"/>
              <a:t> </a:t>
            </a:r>
            <a:endParaRPr lang="ko-KR" altLang="ko-KR" dirty="0" smtClean="0"/>
          </a:p>
          <a:p>
            <a:r>
              <a:rPr lang="en-US" altLang="ko-KR" dirty="0" smtClean="0"/>
              <a:t>	</a:t>
            </a:r>
            <a:endParaRPr lang="ko-KR" altLang="en-US" dirty="0"/>
          </a:p>
        </p:txBody>
      </p:sp>
      <p:sp>
        <p:nvSpPr>
          <p:cNvPr id="4" name="Content Placeholder 3"/>
          <p:cNvSpPr>
            <a:spLocks noGrp="1"/>
          </p:cNvSpPr>
          <p:nvPr>
            <p:ph idx="10"/>
          </p:nvPr>
        </p:nvSpPr>
        <p:spPr/>
        <p:txBody>
          <a:bodyPr/>
          <a:lstStyle/>
          <a:p>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altLang="ko-KR" dirty="0" smtClean="0"/>
              <a:t>Which of the following is used to determine which of the processes and process groups should be performed for a specific project?</a:t>
            </a:r>
            <a:endParaRPr lang="ko-KR" altLang="ko-KR" dirty="0" smtClean="0"/>
          </a:p>
          <a:p>
            <a:pPr lvl="1"/>
            <a:r>
              <a:rPr lang="en-US" altLang="ko-KR" dirty="0" smtClean="0"/>
              <a:t>Progressive Elaboration</a:t>
            </a:r>
            <a:endParaRPr lang="ko-KR" altLang="ko-KR" dirty="0" smtClean="0"/>
          </a:p>
          <a:p>
            <a:pPr lvl="1"/>
            <a:r>
              <a:rPr lang="en-US" altLang="ko-KR" dirty="0" smtClean="0"/>
              <a:t>Tailoring</a:t>
            </a:r>
            <a:endParaRPr lang="ko-KR" altLang="ko-KR" dirty="0" smtClean="0"/>
          </a:p>
          <a:p>
            <a:pPr lvl="1"/>
            <a:r>
              <a:rPr lang="en-US" altLang="ko-KR" dirty="0" smtClean="0"/>
              <a:t>Rolling Wave Planning</a:t>
            </a:r>
            <a:endParaRPr lang="ko-KR" altLang="ko-KR" dirty="0" smtClean="0"/>
          </a:p>
          <a:p>
            <a:pPr lvl="1"/>
            <a:r>
              <a:rPr lang="en-US" altLang="ko-KR" dirty="0" smtClean="0"/>
              <a:t>Expert Judgment</a:t>
            </a:r>
            <a:endParaRPr lang="ko-KR" altLang="ko-KR" dirty="0"/>
          </a:p>
        </p:txBody>
      </p:sp>
      <p:sp>
        <p:nvSpPr>
          <p:cNvPr id="4" name="Content Placeholder 3"/>
          <p:cNvSpPr>
            <a:spLocks noGrp="1"/>
          </p:cNvSpPr>
          <p:nvPr>
            <p:ph idx="10"/>
          </p:nvPr>
        </p:nvSpPr>
        <p:spPr/>
        <p:txBody>
          <a:bodyPr/>
          <a:lstStyle/>
          <a:p>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altLang="ko-KR" dirty="0" smtClean="0"/>
              <a:t>All of the following processes fall within the Project Scope Management knowledge area except for which one?</a:t>
            </a:r>
            <a:endParaRPr lang="ko-KR" altLang="ko-KR" dirty="0" smtClean="0"/>
          </a:p>
          <a:p>
            <a:pPr lvl="1"/>
            <a:r>
              <a:rPr lang="en-US" altLang="ko-KR" dirty="0" smtClean="0"/>
              <a:t>Collect Requirements</a:t>
            </a:r>
            <a:endParaRPr lang="ko-KR" altLang="ko-KR" dirty="0" smtClean="0"/>
          </a:p>
          <a:p>
            <a:pPr lvl="1"/>
            <a:r>
              <a:rPr lang="en-US" altLang="ko-KR" dirty="0" smtClean="0"/>
              <a:t>Validate Scope</a:t>
            </a:r>
            <a:endParaRPr lang="ko-KR" altLang="ko-KR" dirty="0" smtClean="0"/>
          </a:p>
          <a:p>
            <a:pPr lvl="1"/>
            <a:r>
              <a:rPr lang="en-US" altLang="ko-KR" dirty="0" smtClean="0"/>
              <a:t>Define Scope</a:t>
            </a:r>
            <a:endParaRPr lang="ko-KR" altLang="ko-KR" dirty="0" smtClean="0"/>
          </a:p>
          <a:p>
            <a:pPr lvl="1"/>
            <a:r>
              <a:rPr lang="en-US" altLang="ko-KR" dirty="0" smtClean="0"/>
              <a:t>Agile Scope Development</a:t>
            </a:r>
            <a:endParaRPr lang="ko-KR" altLang="ko-KR" dirty="0" smtClean="0"/>
          </a:p>
          <a:p>
            <a:endParaRPr lang="ko-KR" altLang="en-US" dirty="0"/>
          </a:p>
        </p:txBody>
      </p:sp>
      <p:sp>
        <p:nvSpPr>
          <p:cNvPr id="4" name="Content Placeholder 3"/>
          <p:cNvSpPr>
            <a:spLocks noGrp="1"/>
          </p:cNvSpPr>
          <p:nvPr>
            <p:ph idx="10"/>
          </p:nvPr>
        </p:nvSpPr>
        <p:spPr/>
        <p:txBody>
          <a:bodyPr/>
          <a:lstStyle/>
          <a:p>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altLang="ko-KR" dirty="0" smtClean="0"/>
              <a:t>You are working on the Control Schedule process.  Which of the following measurements are you focusing on?</a:t>
            </a:r>
            <a:endParaRPr lang="ko-KR" altLang="ko-KR" dirty="0" smtClean="0"/>
          </a:p>
          <a:p>
            <a:pPr lvl="1"/>
            <a:r>
              <a:rPr lang="en-US" altLang="ko-KR" dirty="0" smtClean="0"/>
              <a:t>SV and CPI</a:t>
            </a:r>
            <a:endParaRPr lang="ko-KR" altLang="ko-KR" dirty="0" smtClean="0"/>
          </a:p>
          <a:p>
            <a:pPr lvl="1"/>
            <a:r>
              <a:rPr lang="en-US" altLang="ko-KR" dirty="0" smtClean="0"/>
              <a:t>SV and SPI</a:t>
            </a:r>
            <a:endParaRPr lang="ko-KR" altLang="ko-KR" dirty="0" smtClean="0"/>
          </a:p>
          <a:p>
            <a:pPr lvl="1"/>
            <a:r>
              <a:rPr lang="en-US" altLang="ko-KR" dirty="0" smtClean="0"/>
              <a:t>BAC and CPI</a:t>
            </a:r>
            <a:endParaRPr lang="ko-KR" altLang="ko-KR" dirty="0" smtClean="0"/>
          </a:p>
          <a:p>
            <a:pPr lvl="1"/>
            <a:r>
              <a:rPr lang="en-US" altLang="ko-KR" dirty="0" smtClean="0"/>
              <a:t>SV and AC</a:t>
            </a:r>
            <a:endParaRPr lang="ko-KR" altLang="ko-KR" dirty="0" smtClean="0"/>
          </a:p>
          <a:p>
            <a:r>
              <a:rPr lang="en-US" altLang="ko-KR" dirty="0" smtClean="0"/>
              <a:t> </a:t>
            </a:r>
            <a:endParaRPr lang="ko-KR" altLang="ko-KR" dirty="0" smtClean="0"/>
          </a:p>
          <a:p>
            <a:r>
              <a:rPr lang="en-US" altLang="ko-KR" dirty="0" smtClean="0"/>
              <a:t>	</a:t>
            </a:r>
            <a:endParaRPr lang="ko-KR" altLang="ko-KR" dirty="0" smtClean="0"/>
          </a:p>
          <a:p>
            <a:endParaRPr lang="ko-KR" altLang="en-US" dirty="0"/>
          </a:p>
        </p:txBody>
      </p:sp>
      <p:sp>
        <p:nvSpPr>
          <p:cNvPr id="4" name="Content Placeholder 3"/>
          <p:cNvSpPr>
            <a:spLocks noGrp="1"/>
          </p:cNvSpPr>
          <p:nvPr>
            <p:ph idx="10"/>
          </p:nvPr>
        </p:nvSpPr>
        <p:spPr/>
        <p:txBody>
          <a:bodyPr/>
          <a:lstStyle/>
          <a:p>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altLang="ko-KR" dirty="0" smtClean="0"/>
              <a:t>Along with requirements documentation, the other output of the Collect Requirements process is ______?</a:t>
            </a:r>
            <a:endParaRPr lang="ko-KR" altLang="ko-KR" dirty="0" smtClean="0"/>
          </a:p>
          <a:p>
            <a:pPr lvl="1"/>
            <a:r>
              <a:rPr lang="en-US" altLang="ko-KR" dirty="0" smtClean="0"/>
              <a:t>Stakeholder Management Plan</a:t>
            </a:r>
            <a:endParaRPr lang="ko-KR" altLang="ko-KR" dirty="0" smtClean="0"/>
          </a:p>
          <a:p>
            <a:pPr lvl="1"/>
            <a:r>
              <a:rPr lang="en-US" altLang="ko-KR" dirty="0" smtClean="0"/>
              <a:t>Requirements Traceability Matrix</a:t>
            </a:r>
            <a:endParaRPr lang="ko-KR" altLang="ko-KR" dirty="0" smtClean="0"/>
          </a:p>
          <a:p>
            <a:pPr lvl="1"/>
            <a:r>
              <a:rPr lang="en-US" altLang="ko-KR" dirty="0" smtClean="0"/>
              <a:t>Project Scope Statement</a:t>
            </a:r>
            <a:endParaRPr lang="ko-KR" altLang="ko-KR" dirty="0" smtClean="0"/>
          </a:p>
          <a:p>
            <a:pPr lvl="1"/>
            <a:r>
              <a:rPr lang="en-US" altLang="ko-KR" dirty="0" smtClean="0"/>
              <a:t>WBS</a:t>
            </a:r>
            <a:endParaRPr lang="ko-KR" altLang="ko-KR" dirty="0"/>
          </a:p>
        </p:txBody>
      </p:sp>
      <p:sp>
        <p:nvSpPr>
          <p:cNvPr id="4" name="Content Placeholder 3"/>
          <p:cNvSpPr>
            <a:spLocks noGrp="1"/>
          </p:cNvSpPr>
          <p:nvPr>
            <p:ph idx="10"/>
          </p:nvPr>
        </p:nvSpPr>
        <p:spPr/>
        <p:txBody>
          <a:bodyPr/>
          <a:lstStyle/>
          <a:p>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altLang="ko-KR" dirty="0" smtClean="0"/>
              <a:t>You are managing a project for an outside customer that has proceeded into the execution process group when the customer hires on a new COO.  The COO comes to you and wants to get up to speed on your project.  She wants to know specifically what her company will be getting when the project is complete and what work will be done in order to complete the project.  The most informative document for her to review would be which of the following?</a:t>
            </a:r>
            <a:endParaRPr lang="ko-KR" altLang="ko-KR" dirty="0" smtClean="0"/>
          </a:p>
          <a:p>
            <a:pPr lvl="1"/>
            <a:r>
              <a:rPr lang="en-US" altLang="ko-KR" dirty="0" smtClean="0"/>
              <a:t>The Project Scope Statement</a:t>
            </a:r>
            <a:endParaRPr lang="ko-KR" altLang="ko-KR" dirty="0" smtClean="0"/>
          </a:p>
          <a:p>
            <a:pPr lvl="1"/>
            <a:r>
              <a:rPr lang="en-US" altLang="ko-KR" dirty="0" smtClean="0"/>
              <a:t>The Project Charter</a:t>
            </a:r>
            <a:endParaRPr lang="ko-KR" altLang="ko-KR" dirty="0" smtClean="0"/>
          </a:p>
          <a:p>
            <a:pPr lvl="1"/>
            <a:r>
              <a:rPr lang="en-US" altLang="ko-KR" dirty="0" smtClean="0"/>
              <a:t>The Requirements Documentation</a:t>
            </a:r>
            <a:endParaRPr lang="ko-KR" altLang="ko-KR" dirty="0" smtClean="0"/>
          </a:p>
          <a:p>
            <a:pPr lvl="1"/>
            <a:r>
              <a:rPr lang="en-US" altLang="ko-KR" dirty="0" smtClean="0"/>
              <a:t>The Deliverables Management Plan</a:t>
            </a:r>
            <a:endParaRPr lang="ko-KR" altLang="ko-KR" dirty="0" smtClean="0"/>
          </a:p>
          <a:p>
            <a:pPr lvl="1"/>
            <a:endParaRPr lang="ko-KR" altLang="en-US" dirty="0"/>
          </a:p>
        </p:txBody>
      </p:sp>
      <p:sp>
        <p:nvSpPr>
          <p:cNvPr id="4" name="Content Placeholder 3"/>
          <p:cNvSpPr>
            <a:spLocks noGrp="1"/>
          </p:cNvSpPr>
          <p:nvPr>
            <p:ph idx="10"/>
          </p:nvPr>
        </p:nvSpPr>
        <p:spPr/>
        <p:txBody>
          <a:bodyPr/>
          <a:lstStyle/>
          <a:p>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altLang="ko-KR" dirty="0" smtClean="0"/>
              <a:t>You are a project manager overseeing the development of a new software package to be unveiled at a trade show in less than nine months.  You have had a couple setbacks and you are concerned that the product may not be completed in time for the trade show.  The project sponsor has made it clear that the software must not only be ready, but entirely bug free, by the time of the trade show, and that budget concerns must be subordinate to those.  Which of the following would be the best option in this case?</a:t>
            </a:r>
            <a:endParaRPr lang="ko-KR" altLang="ko-KR" dirty="0" smtClean="0"/>
          </a:p>
          <a:p>
            <a:pPr lvl="1"/>
            <a:r>
              <a:rPr lang="en-US" altLang="ko-KR" dirty="0" smtClean="0"/>
              <a:t>Fast-tracking</a:t>
            </a:r>
            <a:endParaRPr lang="ko-KR" altLang="ko-KR" dirty="0" smtClean="0"/>
          </a:p>
          <a:p>
            <a:pPr lvl="1"/>
            <a:r>
              <a:rPr lang="en-US" altLang="ko-KR" dirty="0" smtClean="0"/>
              <a:t>Crashing</a:t>
            </a:r>
            <a:endParaRPr lang="ko-KR" altLang="ko-KR" dirty="0" smtClean="0"/>
          </a:p>
          <a:p>
            <a:pPr lvl="1"/>
            <a:r>
              <a:rPr lang="en-US" altLang="ko-KR" dirty="0" smtClean="0"/>
              <a:t>Schedule Compression</a:t>
            </a:r>
            <a:endParaRPr lang="ko-KR" altLang="ko-KR" dirty="0" smtClean="0"/>
          </a:p>
          <a:p>
            <a:pPr lvl="1"/>
            <a:r>
              <a:rPr lang="en-US" altLang="ko-KR" dirty="0" smtClean="0"/>
              <a:t>A reduction of the project scope</a:t>
            </a:r>
            <a:endParaRPr lang="ko-KR" altLang="ko-KR" dirty="0"/>
          </a:p>
        </p:txBody>
      </p:sp>
      <p:sp>
        <p:nvSpPr>
          <p:cNvPr id="4" name="Content Placeholder 3"/>
          <p:cNvSpPr>
            <a:spLocks noGrp="1"/>
          </p:cNvSpPr>
          <p:nvPr>
            <p:ph idx="10"/>
          </p:nvPr>
        </p:nvSpPr>
        <p:spPr/>
        <p:txBody>
          <a:bodyPr/>
          <a:lstStyle/>
          <a:p>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altLang="ko-KR" dirty="0" smtClean="0"/>
              <a:t>You are managing a project which involves excavation of large amounts of land.  Your company owns two heavy-duty excavators but you are unsure if they will be available during the time period you will need them.  You should consult which of the following?</a:t>
            </a:r>
            <a:endParaRPr lang="ko-KR" altLang="ko-KR" dirty="0" smtClean="0"/>
          </a:p>
          <a:p>
            <a:pPr lvl="1"/>
            <a:r>
              <a:rPr lang="en-US" altLang="ko-KR" dirty="0" smtClean="0"/>
              <a:t>Resource Breakdown Structure</a:t>
            </a:r>
            <a:endParaRPr lang="ko-KR" altLang="ko-KR" dirty="0" smtClean="0"/>
          </a:p>
          <a:p>
            <a:pPr lvl="1"/>
            <a:r>
              <a:rPr lang="en-US" altLang="ko-KR" dirty="0" smtClean="0"/>
              <a:t>Requirements Documentation</a:t>
            </a:r>
            <a:endParaRPr lang="ko-KR" altLang="ko-KR" dirty="0" smtClean="0"/>
          </a:p>
          <a:p>
            <a:pPr lvl="1"/>
            <a:r>
              <a:rPr lang="en-US" altLang="ko-KR" dirty="0" smtClean="0"/>
              <a:t>Resource Requirements</a:t>
            </a:r>
            <a:endParaRPr lang="ko-KR" altLang="ko-KR" dirty="0" smtClean="0"/>
          </a:p>
          <a:p>
            <a:pPr lvl="1"/>
            <a:r>
              <a:rPr lang="en-US" altLang="ko-KR" dirty="0" smtClean="0"/>
              <a:t>Resource Calendar</a:t>
            </a:r>
            <a:endParaRPr lang="ko-KR" altLang="ko-KR" dirty="0"/>
          </a:p>
        </p:txBody>
      </p:sp>
      <p:sp>
        <p:nvSpPr>
          <p:cNvPr id="4" name="Content Placeholder 3"/>
          <p:cNvSpPr>
            <a:spLocks noGrp="1"/>
          </p:cNvSpPr>
          <p:nvPr>
            <p:ph idx="10"/>
          </p:nvPr>
        </p:nvSpPr>
        <p:spPr/>
        <p:txBody>
          <a:bodyPr/>
          <a:lstStyle/>
          <a:p>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09600" y="457200"/>
            <a:ext cx="7940675" cy="3581400"/>
          </a:xfrm>
        </p:spPr>
        <p:txBody>
          <a:bodyPr/>
          <a:lstStyle/>
          <a:p>
            <a:r>
              <a:rPr lang="en-US" altLang="ko-KR" dirty="0" smtClean="0"/>
              <a:t>You are managing the development of a residential neighborhood comprised of 12 homes of equal cost ($200,000 each).  To date, you have completed 4 homes.  Your progress has been hindered by a labor strike which left you short of construction workers, however, the labor issues have been resolved and you now have all of the workers you need.  By this time, you had planned to have 6 homes completed.  You have spent $900,000 to complete the 4 homes.  	How much more money will you spend to complete the project?</a:t>
            </a:r>
            <a:endParaRPr lang="ko-KR" altLang="ko-KR" dirty="0" smtClean="0"/>
          </a:p>
          <a:p>
            <a:pPr lvl="1"/>
            <a:r>
              <a:rPr lang="en-US" altLang="ko-KR" dirty="0" smtClean="0"/>
              <a:t>$1,500,000</a:t>
            </a:r>
            <a:endParaRPr lang="ko-KR" altLang="ko-KR" dirty="0" smtClean="0"/>
          </a:p>
          <a:p>
            <a:pPr lvl="1"/>
            <a:r>
              <a:rPr lang="en-US" altLang="ko-KR" dirty="0" smtClean="0"/>
              <a:t>$1,600,000</a:t>
            </a:r>
            <a:endParaRPr lang="ko-KR" altLang="ko-KR" dirty="0" smtClean="0"/>
          </a:p>
          <a:p>
            <a:pPr lvl="1"/>
            <a:r>
              <a:rPr lang="en-US" altLang="ko-KR" dirty="0" smtClean="0"/>
              <a:t>$1,800,000</a:t>
            </a:r>
            <a:endParaRPr lang="ko-KR" altLang="ko-KR" dirty="0" smtClean="0"/>
          </a:p>
          <a:p>
            <a:pPr lvl="1"/>
            <a:r>
              <a:rPr lang="en-US" altLang="ko-KR" dirty="0" smtClean="0"/>
              <a:t>You do not have enough information to answer this question.</a:t>
            </a:r>
            <a:endParaRPr lang="ko-KR" altLang="ko-KR" dirty="0" smtClean="0"/>
          </a:p>
          <a:p>
            <a:endParaRPr lang="ko-KR" altLang="en-US" dirty="0"/>
          </a:p>
        </p:txBody>
      </p:sp>
      <p:sp>
        <p:nvSpPr>
          <p:cNvPr id="4" name="Content Placeholder 3"/>
          <p:cNvSpPr>
            <a:spLocks noGrp="1"/>
          </p:cNvSpPr>
          <p:nvPr>
            <p:ph idx="10"/>
          </p:nvPr>
        </p:nvSpPr>
        <p:spPr/>
        <p:txBody>
          <a:bodyPr/>
          <a:lstStyle/>
          <a:p>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ct '06 Cisco White Template">
  <a:themeElements>
    <a:clrScheme name="Oct '06 Cisco White Template 1">
      <a:dk1>
        <a:srgbClr val="000000"/>
      </a:dk1>
      <a:lt1>
        <a:srgbClr val="FFFFFF"/>
      </a:lt1>
      <a:dk2>
        <a:srgbClr val="0183B7"/>
      </a:dk2>
      <a:lt2>
        <a:srgbClr val="000000"/>
      </a:lt2>
      <a:accent1>
        <a:srgbClr val="0183B7"/>
      </a:accent1>
      <a:accent2>
        <a:srgbClr val="B21A1A"/>
      </a:accent2>
      <a:accent3>
        <a:srgbClr val="FFFFFF"/>
      </a:accent3>
      <a:accent4>
        <a:srgbClr val="000000"/>
      </a:accent4>
      <a:accent5>
        <a:srgbClr val="AAC1D8"/>
      </a:accent5>
      <a:accent6>
        <a:srgbClr val="A11616"/>
      </a:accent6>
      <a:hlink>
        <a:srgbClr val="83A2CF"/>
      </a:hlink>
      <a:folHlink>
        <a:srgbClr val="EFB525"/>
      </a:folHlink>
    </a:clrScheme>
    <a:fontScheme name="Oct '06 Cisco White Templa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Oct '06 Cisco White Template 1">
        <a:dk1>
          <a:srgbClr val="000000"/>
        </a:dk1>
        <a:lt1>
          <a:srgbClr val="FFFFFF"/>
        </a:lt1>
        <a:dk2>
          <a:srgbClr val="0183B7"/>
        </a:dk2>
        <a:lt2>
          <a:srgbClr val="000000"/>
        </a:lt2>
        <a:accent1>
          <a:srgbClr val="0183B7"/>
        </a:accent1>
        <a:accent2>
          <a:srgbClr val="B21A1A"/>
        </a:accent2>
        <a:accent3>
          <a:srgbClr val="FFFFFF"/>
        </a:accent3>
        <a:accent4>
          <a:srgbClr val="000000"/>
        </a:accent4>
        <a:accent5>
          <a:srgbClr val="AAC1D8"/>
        </a:accent5>
        <a:accent6>
          <a:srgbClr val="A11616"/>
        </a:accent6>
        <a:hlink>
          <a:srgbClr val="83A2CF"/>
        </a:hlink>
        <a:folHlink>
          <a:srgbClr val="EFB525"/>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29204</TotalTime>
  <Words>1062</Words>
  <Application>Microsoft Macintosh PowerPoint</Application>
  <PresentationFormat>On-screen Show (4:3)</PresentationFormat>
  <Paragraphs>104</Paragraphs>
  <Slides>20</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Wingdings</vt:lpstr>
      <vt:lpstr>Arial</vt:lpstr>
      <vt:lpstr>Oct '06 Cisco White Template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Project Management Academy</Company>
  <LinksUpToDate>false</LinksUpToDate>
  <SharedDoc>false</SharedDoc>
  <HyperlinksChanged>false</HyperlinksChanged>
  <AppVersion>15.0031</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PMP Exam Prep Course</dc:title>
  <dc:creator>John Smith</dc:creator>
  <cp:lastModifiedBy>Michael Strachan</cp:lastModifiedBy>
  <cp:revision>863</cp:revision>
  <dcterms:created xsi:type="dcterms:W3CDTF">2009-09-12T03:25:58Z</dcterms:created>
  <dcterms:modified xsi:type="dcterms:W3CDTF">2019-03-08T23:01:43Z</dcterms:modified>
</cp:coreProperties>
</file>